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354" r:id="rId3"/>
    <p:sldId id="355" r:id="rId5"/>
    <p:sldId id="346" r:id="rId6"/>
    <p:sldId id="347" r:id="rId7"/>
    <p:sldId id="348" r:id="rId8"/>
    <p:sldId id="349" r:id="rId9"/>
    <p:sldId id="350" r:id="rId10"/>
    <p:sldId id="351" r:id="rId11"/>
    <p:sldId id="352" r:id="rId12"/>
    <p:sldId id="353" r:id="rId13"/>
    <p:sldId id="356" r:id="rId14"/>
    <p:sldId id="357" r:id="rId15"/>
    <p:sldId id="358" r:id="rId16"/>
    <p:sldId id="359" r:id="rId17"/>
    <p:sldId id="289" r:id="rId18"/>
    <p:sldId id="327" r:id="rId19"/>
    <p:sldId id="331" r:id="rId20"/>
    <p:sldId id="333" r:id="rId21"/>
    <p:sldId id="332" r:id="rId22"/>
    <p:sldId id="335" r:id="rId23"/>
    <p:sldId id="336" r:id="rId24"/>
    <p:sldId id="337" r:id="rId25"/>
    <p:sldId id="338" r:id="rId26"/>
    <p:sldId id="339" r:id="rId27"/>
    <p:sldId id="340" r:id="rId28"/>
    <p:sldId id="341" r:id="rId29"/>
    <p:sldId id="342" r:id="rId30"/>
    <p:sldId id="343" r:id="rId31"/>
    <p:sldId id="344" r:id="rId32"/>
    <p:sldId id="345" r:id="rId33"/>
    <p:sldId id="360" r:id="rId34"/>
  </p:sldIdLst>
  <p:sldSz cx="12192000" cy="6858000"/>
  <p:notesSz cx="6858000" cy="9144000"/>
  <p:custDataLst>
    <p:tags r:id="rId38"/>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BFBFB"/>
    <a:srgbClr val="1F2B37"/>
    <a:srgbClr val="FBAE03"/>
    <a:srgbClr val="FBFAFA"/>
    <a:srgbClr val="E6E6E6"/>
    <a:srgbClr val="46607A"/>
    <a:srgbClr val="324558"/>
    <a:srgbClr val="263442"/>
    <a:srgbClr val="404040"/>
    <a:srgbClr val="F6F6F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3" autoAdjust="0"/>
    <p:restoredTop sz="97098" autoAdjust="0"/>
  </p:normalViewPr>
  <p:slideViewPr>
    <p:cSldViewPr snapToGrid="0" showGuides="1">
      <p:cViewPr varScale="1">
        <p:scale>
          <a:sx n="106" d="100"/>
          <a:sy n="106" d="100"/>
        </p:scale>
        <p:origin x="732" y="132"/>
      </p:cViewPr>
      <p:guideLst>
        <p:guide orient="horz" pos="2160"/>
        <p:guide pos="3840"/>
      </p:guideLst>
    </p:cSldViewPr>
  </p:slideViewPr>
  <p:notesTextViewPr>
    <p:cViewPr>
      <p:scale>
        <a:sx n="1" d="1"/>
        <a:sy n="1" d="1"/>
      </p:scale>
      <p:origin x="0" y="0"/>
    </p:cViewPr>
  </p:notesTextViewPr>
  <p:sorterViewPr>
    <p:cViewPr>
      <p:scale>
        <a:sx n="75" d="100"/>
        <a:sy n="75"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8" Type="http://schemas.openxmlformats.org/officeDocument/2006/relationships/tags" Target="tags/tag50.xml"/><Relationship Id="rId37" Type="http://schemas.openxmlformats.org/officeDocument/2006/relationships/tableStyles" Target="tableStyles.xml"/><Relationship Id="rId36" Type="http://schemas.openxmlformats.org/officeDocument/2006/relationships/viewProps" Target="viewProps.xml"/><Relationship Id="rId35" Type="http://schemas.openxmlformats.org/officeDocument/2006/relationships/presProps" Target="presProps.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54CB2A2-1BF4-4774-811D-2736BA1C0016}"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52D093E-AEC6-4F77-A0D2-510F4389EFC4}"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幸运日素材 淘宝店：</a:t>
            </a:r>
            <a:r>
              <a:rPr lang="en-US" altLang="zh-CN" dirty="0"/>
              <a:t>https://shop145643496.taobao.com</a:t>
            </a:r>
            <a:endParaRPr lang="en-US" altLang="zh-CN"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52D093E-AEC6-4F77-A0D2-510F4389EFC4}"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52D093E-AEC6-4F77-A0D2-510F4389EFC4}"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52D093E-AEC6-4F77-A0D2-510F4389EFC4}"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52D093E-AEC6-4F77-A0D2-510F4389EFC4}"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52D093E-AEC6-4F77-A0D2-510F4389EFC4}"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52D093E-AEC6-4F77-A0D2-510F4389EFC4}"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52D093E-AEC6-4F77-A0D2-510F4389EFC4}"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52D093E-AEC6-4F77-A0D2-510F4389EFC4}"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52D093E-AEC6-4F77-A0D2-510F4389EFC4}"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52D093E-AEC6-4F77-A0D2-510F4389EFC4}"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52D093E-AEC6-4F77-A0D2-510F4389EFC4}"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52D093E-AEC6-4F77-A0D2-510F4389EFC4}"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52D093E-AEC6-4F77-A0D2-510F4389EFC4}"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52D093E-AEC6-4F77-A0D2-510F4389EFC4}"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52D093E-AEC6-4F77-A0D2-510F4389EFC4}"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52D093E-AEC6-4F77-A0D2-510F4389EFC4}"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52D093E-AEC6-4F77-A0D2-510F4389EFC4}"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52D093E-AEC6-4F77-A0D2-510F4389EFC4}"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52D093E-AEC6-4F77-A0D2-510F4389EFC4}"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52D093E-AEC6-4F77-A0D2-510F4389EFC4}"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52D093E-AEC6-4F77-A0D2-510F4389EFC4}"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52D093E-AEC6-4F77-A0D2-510F4389EFC4}"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52D093E-AEC6-4F77-A0D2-510F4389EFC4}" type="slidenum">
              <a:rPr lang="zh-CN" altLang="en-US" smtClean="0"/>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幸运日素材 淘宝店：</a:t>
            </a:r>
            <a:r>
              <a:rPr lang="en-US" altLang="zh-CN" dirty="0"/>
              <a:t>https://shop145643496.taobao.com</a:t>
            </a:r>
            <a:endParaRPr lang="zh-CN" altLang="en-US" dirty="0"/>
          </a:p>
        </p:txBody>
      </p:sp>
      <p:sp>
        <p:nvSpPr>
          <p:cNvPr id="4" name="灯片编号占位符 3"/>
          <p:cNvSpPr>
            <a:spLocks noGrp="1"/>
          </p:cNvSpPr>
          <p:nvPr>
            <p:ph type="sldNum" sz="quarter" idx="10"/>
          </p:nvPr>
        </p:nvSpPr>
        <p:spPr/>
        <p:txBody>
          <a:bodyPr/>
          <a:lstStyle/>
          <a:p>
            <a:fld id="{652D093E-AEC6-4F77-A0D2-510F4389EFC4}"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52D093E-AEC6-4F77-A0D2-510F4389EFC4}"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52D093E-AEC6-4F77-A0D2-510F4389EFC4}"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52D093E-AEC6-4F77-A0D2-510F4389EFC4}"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52D093E-AEC6-4F77-A0D2-510F4389EFC4}"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52D093E-AEC6-4F77-A0D2-510F4389EFC4}"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52D093E-AEC6-4F77-A0D2-510F4389EFC4}"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endParaRPr lang="zh-CN" altLang="en-US"/>
          </a:p>
        </p:txBody>
      </p:sp>
      <p:sp>
        <p:nvSpPr>
          <p:cNvPr id="4" name="日期占位符 3"/>
          <p:cNvSpPr>
            <a:spLocks noGrp="1"/>
          </p:cNvSpPr>
          <p:nvPr>
            <p:ph type="dt" sz="half" idx="10"/>
          </p:nvPr>
        </p:nvSpPr>
        <p:spPr/>
        <p:txBody>
          <a:bodyPr/>
          <a:lstStyle/>
          <a:p>
            <a:fld id="{72DFFFD3-C282-48E8-AB0A-13DCC6F3278A}"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302FF0A-A20F-45FC-ABD3-D4655AE8E18A}"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2_空白">
    <p:spTree>
      <p:nvGrpSpPr>
        <p:cNvPr id="1" name=""/>
        <p:cNvGrpSpPr/>
        <p:nvPr/>
      </p:nvGrpSpPr>
      <p:grpSpPr>
        <a:xfrm>
          <a:off x="0" y="0"/>
          <a:ext cx="0" cy="0"/>
          <a:chOff x="0" y="0"/>
          <a:chExt cx="0" cy="0"/>
        </a:xfrm>
      </p:grpSpPr>
      <p:grpSp>
        <p:nvGrpSpPr>
          <p:cNvPr id="11" name="组合 10"/>
          <p:cNvGrpSpPr/>
          <p:nvPr userDrawn="1"/>
        </p:nvGrpSpPr>
        <p:grpSpPr>
          <a:xfrm>
            <a:off x="0" y="0"/>
            <a:ext cx="12192000" cy="6858000"/>
            <a:chOff x="0" y="0"/>
            <a:chExt cx="12192000" cy="6858000"/>
          </a:xfrm>
        </p:grpSpPr>
        <p:pic>
          <p:nvPicPr>
            <p:cNvPr id="12" name="图片 11"/>
            <p:cNvPicPr>
              <a:picLocks noChangeAspect="1"/>
            </p:cNvPicPr>
            <p:nvPr userDrawn="1"/>
          </p:nvPicPr>
          <p:blipFill rotWithShape="1">
            <a:blip r:embed="rId2" cstate="print">
              <a:extLst>
                <a:ext uri="{28A0092B-C50C-407E-A947-70E740481C1C}">
                  <a14:useLocalDpi xmlns:a14="http://schemas.microsoft.com/office/drawing/2010/main" val="0"/>
                </a:ext>
              </a:extLst>
            </a:blip>
            <a:srcRect l="42146" t="37062" r="18361" b="29611"/>
            <a:stretch>
              <a:fillRect/>
            </a:stretch>
          </p:blipFill>
          <p:spPr>
            <a:xfrm>
              <a:off x="0" y="0"/>
              <a:ext cx="12192000" cy="6858000"/>
            </a:xfrm>
            <a:prstGeom prst="rect">
              <a:avLst/>
            </a:prstGeom>
          </p:spPr>
        </p:pic>
        <p:sp>
          <p:nvSpPr>
            <p:cNvPr id="13" name="矩形 12"/>
            <p:cNvSpPr/>
            <p:nvPr userDrawn="1"/>
          </p:nvSpPr>
          <p:spPr>
            <a:xfrm>
              <a:off x="0" y="0"/>
              <a:ext cx="12192000" cy="6858000"/>
            </a:xfrm>
            <a:prstGeom prst="rect">
              <a:avLst/>
            </a:prstGeom>
            <a:solidFill>
              <a:srgbClr val="FBFBFB">
                <a:alpha val="9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2" name="日期占位符 1"/>
          <p:cNvSpPr>
            <a:spLocks noGrp="1"/>
          </p:cNvSpPr>
          <p:nvPr>
            <p:ph type="dt" sz="half" idx="10"/>
          </p:nvPr>
        </p:nvSpPr>
        <p:spPr/>
        <p:txBody>
          <a:bodyPr/>
          <a:lstStyle/>
          <a:p>
            <a:fld id="{72DFFFD3-C282-48E8-AB0A-13DCC6F3278A}"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C302FF0A-A20F-45FC-ABD3-D4655AE8E18A}" type="slidenum">
              <a:rPr lang="zh-CN" altLang="en-US" smtClean="0"/>
            </a:fld>
            <a:endParaRPr lang="zh-CN" altLang="en-US"/>
          </a:p>
        </p:txBody>
      </p:sp>
      <p:grpSp>
        <p:nvGrpSpPr>
          <p:cNvPr id="5" name="组合 4"/>
          <p:cNvGrpSpPr/>
          <p:nvPr userDrawn="1"/>
        </p:nvGrpSpPr>
        <p:grpSpPr>
          <a:xfrm>
            <a:off x="0" y="-436880"/>
            <a:ext cx="1014378" cy="436880"/>
            <a:chOff x="0" y="-436880"/>
            <a:chExt cx="1014378" cy="436880"/>
          </a:xfrm>
        </p:grpSpPr>
        <p:sp>
          <p:nvSpPr>
            <p:cNvPr id="6" name="矩形 5"/>
            <p:cNvSpPr/>
            <p:nvPr/>
          </p:nvSpPr>
          <p:spPr>
            <a:xfrm>
              <a:off x="0" y="-436880"/>
              <a:ext cx="507189" cy="436880"/>
            </a:xfrm>
            <a:prstGeom prst="rect">
              <a:avLst/>
            </a:prstGeom>
            <a:solidFill>
              <a:srgbClr val="1F2B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507189" y="-436880"/>
              <a:ext cx="507189" cy="436880"/>
            </a:xfrm>
            <a:prstGeom prst="rect">
              <a:avLst/>
            </a:prstGeom>
            <a:solidFill>
              <a:srgbClr val="FBAE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7" name="图片 16"/>
          <p:cNvPicPr>
            <a:picLocks noChangeAspect="1"/>
          </p:cNvPicPr>
          <p:nvPr userDrawn="1"/>
        </p:nvPicPr>
        <p:blipFill rotWithShape="1">
          <a:blip r:embed="rId3">
            <a:extLst>
              <a:ext uri="{28A0092B-C50C-407E-A947-70E740481C1C}">
                <a14:useLocalDpi xmlns:a14="http://schemas.microsoft.com/office/drawing/2010/main" val="0"/>
              </a:ext>
            </a:extLst>
          </a:blip>
          <a:srcRect l="25884" r="16010"/>
          <a:stretch>
            <a:fillRect/>
          </a:stretch>
        </p:blipFill>
        <p:spPr>
          <a:xfrm>
            <a:off x="6035040" y="0"/>
            <a:ext cx="6156960" cy="685800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1_空白">
    <p:spTree>
      <p:nvGrpSpPr>
        <p:cNvPr id="1" name=""/>
        <p:cNvGrpSpPr/>
        <p:nvPr/>
      </p:nvGrpSpPr>
      <p:grpSpPr>
        <a:xfrm>
          <a:off x="0" y="0"/>
          <a:ext cx="0" cy="0"/>
          <a:chOff x="0" y="0"/>
          <a:chExt cx="0" cy="0"/>
        </a:xfrm>
      </p:grpSpPr>
      <p:pic>
        <p:nvPicPr>
          <p:cNvPr id="12" name="图片 11"/>
          <p:cNvPicPr>
            <a:picLocks noChangeAspect="1"/>
          </p:cNvPicPr>
          <p:nvPr userDrawn="1"/>
        </p:nvPicPr>
        <p:blipFill rotWithShape="1">
          <a:blip r:embed="rId2">
            <a:extLst>
              <a:ext uri="{28A0092B-C50C-407E-A947-70E740481C1C}">
                <a14:useLocalDpi xmlns:a14="http://schemas.microsoft.com/office/drawing/2010/main" val="0"/>
              </a:ext>
            </a:extLst>
          </a:blip>
          <a:srcRect t="7297" r="16" b="13063"/>
          <a:stretch>
            <a:fillRect/>
          </a:stretch>
        </p:blipFill>
        <p:spPr>
          <a:xfrm>
            <a:off x="-1" y="0"/>
            <a:ext cx="12192001" cy="6858000"/>
          </a:xfrm>
          <a:prstGeom prst="rect">
            <a:avLst/>
          </a:prstGeom>
        </p:spPr>
      </p:pic>
      <p:sp>
        <p:nvSpPr>
          <p:cNvPr id="2" name="日期占位符 1"/>
          <p:cNvSpPr>
            <a:spLocks noGrp="1"/>
          </p:cNvSpPr>
          <p:nvPr>
            <p:ph type="dt" sz="half" idx="10"/>
          </p:nvPr>
        </p:nvSpPr>
        <p:spPr/>
        <p:txBody>
          <a:bodyPr/>
          <a:lstStyle/>
          <a:p>
            <a:fld id="{72DFFFD3-C282-48E8-AB0A-13DCC6F3278A}"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C302FF0A-A20F-45FC-ABD3-D4655AE8E18A}" type="slidenum">
              <a:rPr lang="zh-CN" altLang="en-US" smtClean="0"/>
            </a:fld>
            <a:endParaRPr lang="zh-CN" altLang="en-US"/>
          </a:p>
        </p:txBody>
      </p:sp>
      <p:sp>
        <p:nvSpPr>
          <p:cNvPr id="8" name="矩形 7"/>
          <p:cNvSpPr/>
          <p:nvPr userDrawn="1"/>
        </p:nvSpPr>
        <p:spPr>
          <a:xfrm>
            <a:off x="0" y="2084111"/>
            <a:ext cx="12192000" cy="2689778"/>
          </a:xfrm>
          <a:prstGeom prst="rect">
            <a:avLst/>
          </a:prstGeom>
          <a:solidFill>
            <a:srgbClr val="1F2B37">
              <a:alpha val="9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 name="组合 8"/>
          <p:cNvGrpSpPr/>
          <p:nvPr userDrawn="1"/>
        </p:nvGrpSpPr>
        <p:grpSpPr>
          <a:xfrm>
            <a:off x="0" y="-436880"/>
            <a:ext cx="1014378" cy="436880"/>
            <a:chOff x="0" y="-436880"/>
            <a:chExt cx="1014378" cy="436880"/>
          </a:xfrm>
        </p:grpSpPr>
        <p:sp>
          <p:nvSpPr>
            <p:cNvPr id="10" name="矩形 9"/>
            <p:cNvSpPr/>
            <p:nvPr/>
          </p:nvSpPr>
          <p:spPr>
            <a:xfrm>
              <a:off x="0" y="-436880"/>
              <a:ext cx="507189" cy="436880"/>
            </a:xfrm>
            <a:prstGeom prst="rect">
              <a:avLst/>
            </a:prstGeom>
            <a:solidFill>
              <a:srgbClr val="1F2B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507189" y="-436880"/>
              <a:ext cx="507189" cy="436880"/>
            </a:xfrm>
            <a:prstGeom prst="rect">
              <a:avLst/>
            </a:prstGeom>
            <a:solidFill>
              <a:srgbClr val="FBAE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72DFFFD3-C282-48E8-AB0A-13DCC6F3278A}"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302FF0A-A20F-45FC-ABD3-D4655AE8E18A}" type="slidenum">
              <a:rPr lang="zh-CN" altLang="en-US" smtClean="0"/>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72DFFFD3-C282-48E8-AB0A-13DCC6F3278A}"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302FF0A-A20F-45FC-ABD3-D4655AE8E18A}" type="slidenum">
              <a:rPr lang="zh-CN" altLang="en-US" smtClean="0"/>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72DFFFD3-C282-48E8-AB0A-13DCC6F3278A}"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302FF0A-A20F-45FC-ABD3-D4655AE8E18A}" type="slidenum">
              <a:rPr lang="zh-CN" altLang="en-US" smtClean="0"/>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72DFFFD3-C282-48E8-AB0A-13DCC6F3278A}"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302FF0A-A20F-45FC-ABD3-D4655AE8E18A}"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hasCustomPrompt="1"/>
          </p:nvPr>
        </p:nvSpPr>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72DFFFD3-C282-48E8-AB0A-13DCC6F3278A}"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302FF0A-A20F-45FC-ABD3-D4655AE8E18A}"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endParaRPr lang="zh-CN" altLang="en-US"/>
          </a:p>
        </p:txBody>
      </p:sp>
      <p:sp>
        <p:nvSpPr>
          <p:cNvPr id="4" name="日期占位符 3"/>
          <p:cNvSpPr>
            <a:spLocks noGrp="1"/>
          </p:cNvSpPr>
          <p:nvPr>
            <p:ph type="dt" sz="half" idx="10"/>
          </p:nvPr>
        </p:nvSpPr>
        <p:spPr/>
        <p:txBody>
          <a:bodyPr/>
          <a:lstStyle/>
          <a:p>
            <a:fld id="{72DFFFD3-C282-48E8-AB0A-13DCC6F3278A}"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302FF0A-A20F-45FC-ABD3-D4655AE8E18A}"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72DFFFD3-C282-48E8-AB0A-13DCC6F3278A}"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302FF0A-A20F-45FC-ABD3-D4655AE8E18A}"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72DFFFD3-C282-48E8-AB0A-13DCC6F3278A}"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C302FF0A-A20F-45FC-ABD3-D4655AE8E18A}"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72DFFFD3-C282-48E8-AB0A-13DCC6F3278A}"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C302FF0A-A20F-45FC-ABD3-D4655AE8E18A}"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grpSp>
        <p:nvGrpSpPr>
          <p:cNvPr id="5" name="组合 4"/>
          <p:cNvGrpSpPr/>
          <p:nvPr userDrawn="1"/>
        </p:nvGrpSpPr>
        <p:grpSpPr>
          <a:xfrm>
            <a:off x="0" y="-436880"/>
            <a:ext cx="1014378" cy="436880"/>
            <a:chOff x="0" y="-436880"/>
            <a:chExt cx="1014378" cy="436880"/>
          </a:xfrm>
        </p:grpSpPr>
        <p:sp>
          <p:nvSpPr>
            <p:cNvPr id="6" name="矩形 5"/>
            <p:cNvSpPr/>
            <p:nvPr/>
          </p:nvSpPr>
          <p:spPr>
            <a:xfrm>
              <a:off x="0" y="-436880"/>
              <a:ext cx="507189" cy="436880"/>
            </a:xfrm>
            <a:prstGeom prst="rect">
              <a:avLst/>
            </a:prstGeom>
            <a:solidFill>
              <a:srgbClr val="1F2B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507189" y="-436880"/>
              <a:ext cx="507189" cy="436880"/>
            </a:xfrm>
            <a:prstGeom prst="rect">
              <a:avLst/>
            </a:prstGeom>
            <a:solidFill>
              <a:srgbClr val="FBAE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3_空白">
    <p:spTree>
      <p:nvGrpSpPr>
        <p:cNvPr id="1" name=""/>
        <p:cNvGrpSpPr/>
        <p:nvPr/>
      </p:nvGrpSpPr>
      <p:grpSpPr>
        <a:xfrm>
          <a:off x="0" y="0"/>
          <a:ext cx="0" cy="0"/>
          <a:chOff x="0" y="0"/>
          <a:chExt cx="0" cy="0"/>
        </a:xfrm>
      </p:grpSpPr>
      <p:grpSp>
        <p:nvGrpSpPr>
          <p:cNvPr id="5" name="组合 4"/>
          <p:cNvGrpSpPr/>
          <p:nvPr userDrawn="1"/>
        </p:nvGrpSpPr>
        <p:grpSpPr>
          <a:xfrm>
            <a:off x="0" y="-436880"/>
            <a:ext cx="1014378" cy="436880"/>
            <a:chOff x="0" y="-436880"/>
            <a:chExt cx="1014378" cy="436880"/>
          </a:xfrm>
        </p:grpSpPr>
        <p:sp>
          <p:nvSpPr>
            <p:cNvPr id="6" name="矩形 5"/>
            <p:cNvSpPr/>
            <p:nvPr/>
          </p:nvSpPr>
          <p:spPr>
            <a:xfrm>
              <a:off x="0" y="-436880"/>
              <a:ext cx="507189" cy="436880"/>
            </a:xfrm>
            <a:prstGeom prst="rect">
              <a:avLst/>
            </a:prstGeom>
            <a:solidFill>
              <a:srgbClr val="1F2B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507189" y="-436880"/>
              <a:ext cx="507189" cy="436880"/>
            </a:xfrm>
            <a:prstGeom prst="rect">
              <a:avLst/>
            </a:prstGeom>
            <a:solidFill>
              <a:srgbClr val="FBAE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 name="组合 9"/>
          <p:cNvGrpSpPr/>
          <p:nvPr userDrawn="1"/>
        </p:nvGrpSpPr>
        <p:grpSpPr>
          <a:xfrm>
            <a:off x="0" y="0"/>
            <a:ext cx="12192000" cy="6858000"/>
            <a:chOff x="0" y="0"/>
            <a:chExt cx="12192000" cy="6858000"/>
          </a:xfrm>
        </p:grpSpPr>
        <p:pic>
          <p:nvPicPr>
            <p:cNvPr id="8" name="图片 7"/>
            <p:cNvPicPr>
              <a:picLocks noChangeAspect="1"/>
            </p:cNvPicPr>
            <p:nvPr userDrawn="1"/>
          </p:nvPicPr>
          <p:blipFill rotWithShape="1">
            <a:blip r:embed="rId2" cstate="print">
              <a:extLst>
                <a:ext uri="{28A0092B-C50C-407E-A947-70E740481C1C}">
                  <a14:useLocalDpi xmlns:a14="http://schemas.microsoft.com/office/drawing/2010/main" val="0"/>
                </a:ext>
              </a:extLst>
            </a:blip>
            <a:srcRect l="42146" t="37062" r="18361" b="29611"/>
            <a:stretch>
              <a:fillRect/>
            </a:stretch>
          </p:blipFill>
          <p:spPr>
            <a:xfrm>
              <a:off x="0" y="0"/>
              <a:ext cx="12192000" cy="6858000"/>
            </a:xfrm>
            <a:prstGeom prst="rect">
              <a:avLst/>
            </a:prstGeom>
          </p:spPr>
        </p:pic>
        <p:sp>
          <p:nvSpPr>
            <p:cNvPr id="9" name="矩形 8"/>
            <p:cNvSpPr/>
            <p:nvPr userDrawn="1"/>
          </p:nvSpPr>
          <p:spPr>
            <a:xfrm>
              <a:off x="0" y="0"/>
              <a:ext cx="12192000" cy="6858000"/>
            </a:xfrm>
            <a:prstGeom prst="rect">
              <a:avLst/>
            </a:prstGeom>
            <a:solidFill>
              <a:srgbClr val="FBFBFB">
                <a:alpha val="9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11" name="组合 10"/>
          <p:cNvGrpSpPr/>
          <p:nvPr userDrawn="1"/>
        </p:nvGrpSpPr>
        <p:grpSpPr>
          <a:xfrm>
            <a:off x="-1" y="127322"/>
            <a:ext cx="12192001" cy="613458"/>
            <a:chOff x="-1" y="127322"/>
            <a:chExt cx="12192001" cy="613458"/>
          </a:xfrm>
        </p:grpSpPr>
        <p:cxnSp>
          <p:nvCxnSpPr>
            <p:cNvPr id="12" name="直接连接符 11"/>
            <p:cNvCxnSpPr/>
            <p:nvPr/>
          </p:nvCxnSpPr>
          <p:spPr>
            <a:xfrm>
              <a:off x="393539" y="740780"/>
              <a:ext cx="11798461" cy="0"/>
            </a:xfrm>
            <a:prstGeom prst="line">
              <a:avLst/>
            </a:prstGeom>
            <a:ln>
              <a:solidFill>
                <a:srgbClr val="1F2B37"/>
              </a:solidFill>
              <a:prstDash val="dash"/>
            </a:ln>
          </p:spPr>
          <p:style>
            <a:lnRef idx="1">
              <a:schemeClr val="accent1"/>
            </a:lnRef>
            <a:fillRef idx="0">
              <a:schemeClr val="accent1"/>
            </a:fillRef>
            <a:effectRef idx="0">
              <a:schemeClr val="accent1"/>
            </a:effectRef>
            <a:fontRef idx="minor">
              <a:schemeClr val="tx1"/>
            </a:fontRef>
          </p:style>
        </p:cxnSp>
        <p:sp>
          <p:nvSpPr>
            <p:cNvPr id="13" name="矩形 12"/>
            <p:cNvSpPr/>
            <p:nvPr/>
          </p:nvSpPr>
          <p:spPr>
            <a:xfrm>
              <a:off x="-1" y="127322"/>
              <a:ext cx="150471" cy="613458"/>
            </a:xfrm>
            <a:prstGeom prst="rect">
              <a:avLst/>
            </a:prstGeom>
            <a:solidFill>
              <a:srgbClr val="1F2B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4" name="文本框 13"/>
            <p:cNvSpPr txBox="1"/>
            <p:nvPr/>
          </p:nvSpPr>
          <p:spPr>
            <a:xfrm>
              <a:off x="301719" y="176738"/>
              <a:ext cx="3727048" cy="523220"/>
            </a:xfrm>
            <a:prstGeom prst="rect">
              <a:avLst/>
            </a:prstGeom>
            <a:noFill/>
          </p:spPr>
          <p:txBody>
            <a:bodyPr wrap="square" rtlCol="0">
              <a:spAutoFit/>
            </a:bodyPr>
            <a:lstStyle/>
            <a:p>
              <a:r>
                <a:rPr lang="zh-CN" altLang="en-US" sz="2800" b="1" dirty="0">
                  <a:solidFill>
                    <a:srgbClr val="1F2B37"/>
                  </a:solidFill>
                  <a:latin typeface="微软雅黑" panose="020B0503020204020204" pitchFamily="34" charset="-122"/>
                  <a:ea typeface="微软雅黑" panose="020B0503020204020204" pitchFamily="34" charset="-122"/>
                </a:rPr>
                <a:t>单击添加您的标题</a:t>
              </a:r>
              <a:endParaRPr lang="zh-CN" altLang="en-US" sz="2800" b="1" dirty="0">
                <a:solidFill>
                  <a:srgbClr val="1F2B37"/>
                </a:solidFill>
                <a:latin typeface="微软雅黑" panose="020B0503020204020204" pitchFamily="34" charset="-122"/>
                <a:ea typeface="微软雅黑" panose="020B0503020204020204" pitchFamily="34" charset="-122"/>
              </a:endParaRPr>
            </a:p>
          </p:txBody>
        </p:sp>
        <p:sp>
          <p:nvSpPr>
            <p:cNvPr id="15" name="矩形 14"/>
            <p:cNvSpPr/>
            <p:nvPr/>
          </p:nvSpPr>
          <p:spPr>
            <a:xfrm>
              <a:off x="196769" y="127322"/>
              <a:ext cx="150471" cy="613458"/>
            </a:xfrm>
            <a:prstGeom prst="rect">
              <a:avLst/>
            </a:prstGeom>
            <a:solidFill>
              <a:srgbClr val="1F2B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grpSp>
        <p:nvGrpSpPr>
          <p:cNvPr id="16" name="组合 15"/>
          <p:cNvGrpSpPr/>
          <p:nvPr userDrawn="1"/>
        </p:nvGrpSpPr>
        <p:grpSpPr>
          <a:xfrm>
            <a:off x="1" y="6661300"/>
            <a:ext cx="12192000" cy="209376"/>
            <a:chOff x="1" y="6661300"/>
            <a:chExt cx="12192000" cy="209376"/>
          </a:xfrm>
        </p:grpSpPr>
        <p:sp>
          <p:nvSpPr>
            <p:cNvPr id="17" name="矩形 16"/>
            <p:cNvSpPr/>
            <p:nvPr/>
          </p:nvSpPr>
          <p:spPr>
            <a:xfrm>
              <a:off x="1" y="6661300"/>
              <a:ext cx="12192000" cy="209376"/>
            </a:xfrm>
            <a:prstGeom prst="rect">
              <a:avLst/>
            </a:prstGeom>
            <a:solidFill>
              <a:srgbClr val="1F2B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8" name="箭头: V 形 17"/>
            <p:cNvSpPr/>
            <p:nvPr/>
          </p:nvSpPr>
          <p:spPr>
            <a:xfrm>
              <a:off x="12009022" y="6695086"/>
              <a:ext cx="128033" cy="141803"/>
            </a:xfrm>
            <a:prstGeom prst="chevron">
              <a:avLst/>
            </a:prstGeom>
            <a:solidFill>
              <a:schemeClr val="bg1"/>
            </a:solidFill>
            <a:ln w="12700">
              <a:solidFill>
                <a:schemeClr val="bg1"/>
              </a:solidFill>
            </a:ln>
          </p:spPr>
          <p:txBody>
            <a:bodyPr vert="horz" wrap="square" lIns="121920" tIns="60960" rIns="121920" bIns="60960" numCol="1" anchor="t" anchorCtr="0" compatLnSpc="1"/>
            <a:lstStyle/>
            <a:p>
              <a:endParaRPr lang="zh-CN" altLang="en-US" sz="2110">
                <a:solidFill>
                  <a:schemeClr val="tx1"/>
                </a:solidFill>
                <a:latin typeface="微软雅黑" panose="020B0503020204020204" pitchFamily="34" charset="-122"/>
              </a:endParaRPr>
            </a:p>
          </p:txBody>
        </p:sp>
        <p:sp>
          <p:nvSpPr>
            <p:cNvPr id="19" name="箭头: V 形 18"/>
            <p:cNvSpPr/>
            <p:nvPr/>
          </p:nvSpPr>
          <p:spPr>
            <a:xfrm rot="10800000">
              <a:off x="37157" y="6695085"/>
              <a:ext cx="128033" cy="141803"/>
            </a:xfrm>
            <a:prstGeom prst="chevron">
              <a:avLst/>
            </a:prstGeom>
            <a:solidFill>
              <a:schemeClr val="bg1"/>
            </a:solidFill>
            <a:ln w="12700">
              <a:solidFill>
                <a:schemeClr val="bg1"/>
              </a:solidFill>
            </a:ln>
          </p:spPr>
          <p:txBody>
            <a:bodyPr vert="horz" wrap="square" lIns="121920" tIns="60960" rIns="121920" bIns="60960" numCol="1" anchor="t" anchorCtr="0" compatLnSpc="1"/>
            <a:lstStyle/>
            <a:p>
              <a:endParaRPr lang="zh-CN" altLang="en-US" sz="2110">
                <a:solidFill>
                  <a:schemeClr val="tx1"/>
                </a:solidFill>
                <a:latin typeface="微软雅黑" panose="020B0503020204020204" pitchFamily="34" charset="-122"/>
              </a:endParaRPr>
            </a:p>
          </p:txBody>
        </p:sp>
      </p:grpSp>
      <p:pic>
        <p:nvPicPr>
          <p:cNvPr id="3" name="图片 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136523" y="113572"/>
            <a:ext cx="1844805" cy="532598"/>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4_空白">
    <p:spTree>
      <p:nvGrpSpPr>
        <p:cNvPr id="1" name=""/>
        <p:cNvGrpSpPr/>
        <p:nvPr/>
      </p:nvGrpSpPr>
      <p:grpSpPr>
        <a:xfrm>
          <a:off x="0" y="0"/>
          <a:ext cx="0" cy="0"/>
          <a:chOff x="0" y="0"/>
          <a:chExt cx="0" cy="0"/>
        </a:xfrm>
      </p:grpSpPr>
      <p:grpSp>
        <p:nvGrpSpPr>
          <p:cNvPr id="5" name="组合 4"/>
          <p:cNvGrpSpPr/>
          <p:nvPr userDrawn="1"/>
        </p:nvGrpSpPr>
        <p:grpSpPr>
          <a:xfrm>
            <a:off x="0" y="-436880"/>
            <a:ext cx="1014378" cy="436880"/>
            <a:chOff x="0" y="-436880"/>
            <a:chExt cx="1014378" cy="436880"/>
          </a:xfrm>
        </p:grpSpPr>
        <p:sp>
          <p:nvSpPr>
            <p:cNvPr id="6" name="矩形 5"/>
            <p:cNvSpPr/>
            <p:nvPr/>
          </p:nvSpPr>
          <p:spPr>
            <a:xfrm>
              <a:off x="0" y="-436880"/>
              <a:ext cx="507189" cy="436880"/>
            </a:xfrm>
            <a:prstGeom prst="rect">
              <a:avLst/>
            </a:prstGeom>
            <a:solidFill>
              <a:srgbClr val="1F2B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507189" y="-436880"/>
              <a:ext cx="507189" cy="436880"/>
            </a:xfrm>
            <a:prstGeom prst="rect">
              <a:avLst/>
            </a:prstGeom>
            <a:solidFill>
              <a:srgbClr val="FBAE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 name="组合 9"/>
          <p:cNvGrpSpPr/>
          <p:nvPr userDrawn="1"/>
        </p:nvGrpSpPr>
        <p:grpSpPr>
          <a:xfrm>
            <a:off x="0" y="0"/>
            <a:ext cx="12192000" cy="6858000"/>
            <a:chOff x="0" y="0"/>
            <a:chExt cx="12192000" cy="6858000"/>
          </a:xfrm>
        </p:grpSpPr>
        <p:pic>
          <p:nvPicPr>
            <p:cNvPr id="11" name="图片 10"/>
            <p:cNvPicPr>
              <a:picLocks noChangeAspect="1"/>
            </p:cNvPicPr>
            <p:nvPr userDrawn="1"/>
          </p:nvPicPr>
          <p:blipFill rotWithShape="1">
            <a:blip r:embed="rId2" cstate="print">
              <a:extLst>
                <a:ext uri="{28A0092B-C50C-407E-A947-70E740481C1C}">
                  <a14:useLocalDpi xmlns:a14="http://schemas.microsoft.com/office/drawing/2010/main" val="0"/>
                </a:ext>
              </a:extLst>
            </a:blip>
            <a:srcRect l="42146" t="37062" r="18361" b="29611"/>
            <a:stretch>
              <a:fillRect/>
            </a:stretch>
          </p:blipFill>
          <p:spPr>
            <a:xfrm>
              <a:off x="0" y="0"/>
              <a:ext cx="12192000" cy="6858000"/>
            </a:xfrm>
            <a:prstGeom prst="rect">
              <a:avLst/>
            </a:prstGeom>
          </p:spPr>
        </p:pic>
        <p:sp>
          <p:nvSpPr>
            <p:cNvPr id="12" name="矩形 11"/>
            <p:cNvSpPr/>
            <p:nvPr userDrawn="1"/>
          </p:nvSpPr>
          <p:spPr>
            <a:xfrm>
              <a:off x="0" y="0"/>
              <a:ext cx="12192000" cy="6858000"/>
            </a:xfrm>
            <a:prstGeom prst="rect">
              <a:avLst/>
            </a:prstGeom>
            <a:solidFill>
              <a:srgbClr val="FBFBFB">
                <a:alpha val="9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pic>
        <p:nvPicPr>
          <p:cNvPr id="3" name="图片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2650435"/>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6" Type="http://schemas.openxmlformats.org/officeDocument/2006/relationships/theme" Target="../theme/theme1.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2DFFFD3-C282-48E8-AB0A-13DCC6F3278A}"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302FF0A-A20F-45FC-ABD3-D4655AE8E18A}"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8.xml"/><Relationship Id="rId2" Type="http://schemas.openxmlformats.org/officeDocument/2006/relationships/tags" Target="../tags/tag17.xml"/><Relationship Id="rId1" Type="http://schemas.openxmlformats.org/officeDocument/2006/relationships/tags" Target="../tags/tag16.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8.xml"/><Relationship Id="rId1" Type="http://schemas.openxmlformats.org/officeDocument/2006/relationships/image" Target="../media/image17.png"/></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8.xml"/><Relationship Id="rId2" Type="http://schemas.openxmlformats.org/officeDocument/2006/relationships/image" Target="../media/image18.png"/><Relationship Id="rId1" Type="http://schemas.openxmlformats.org/officeDocument/2006/relationships/image" Target="../media/image17.png"/></Relationships>
</file>

<file path=ppt/slides/_rels/slide13.xml.rels><?xml version="1.0" encoding="UTF-8" standalone="yes"?>
<Relationships xmlns="http://schemas.openxmlformats.org/package/2006/relationships"><Relationship Id="rId5" Type="http://schemas.openxmlformats.org/officeDocument/2006/relationships/notesSlide" Target="../notesSlides/notesSlide13.xml"/><Relationship Id="rId4" Type="http://schemas.openxmlformats.org/officeDocument/2006/relationships/slideLayout" Target="../slideLayouts/slideLayout8.xml"/><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image" Target="../media/image17.png"/></Relationships>
</file>

<file path=ppt/slides/_rels/slide14.xml.rels><?xml version="1.0" encoding="UTF-8" standalone="yes"?>
<Relationships xmlns="http://schemas.openxmlformats.org/package/2006/relationships"><Relationship Id="rId5" Type="http://schemas.openxmlformats.org/officeDocument/2006/relationships/notesSlide" Target="../notesSlides/notesSlide14.xml"/><Relationship Id="rId4" Type="http://schemas.openxmlformats.org/officeDocument/2006/relationships/slideLayout" Target="../slideLayouts/slideLayout8.xml"/><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8.xml"/><Relationship Id="rId1" Type="http://schemas.openxmlformats.org/officeDocument/2006/relationships/tags" Target="../tags/tag18.xml"/></Relationships>
</file>

<file path=ppt/slides/_rels/slide16.xml.rels><?xml version="1.0" encoding="UTF-8" standalone="yes"?>
<Relationships xmlns="http://schemas.openxmlformats.org/package/2006/relationships"><Relationship Id="rId6" Type="http://schemas.openxmlformats.org/officeDocument/2006/relationships/notesSlide" Target="../notesSlides/notesSlide16.xml"/><Relationship Id="rId5" Type="http://schemas.openxmlformats.org/officeDocument/2006/relationships/slideLayout" Target="../slideLayouts/slideLayout8.xml"/><Relationship Id="rId4" Type="http://schemas.openxmlformats.org/officeDocument/2006/relationships/image" Target="../media/image25.png"/><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tags" Target="../tags/tag19.xml"/></Relationships>
</file>

<file path=ppt/slides/_rels/slide17.xml.rels><?xml version="1.0" encoding="UTF-8" standalone="yes"?>
<Relationships xmlns="http://schemas.openxmlformats.org/package/2006/relationships"><Relationship Id="rId6" Type="http://schemas.openxmlformats.org/officeDocument/2006/relationships/notesSlide" Target="../notesSlides/notesSlide17.xml"/><Relationship Id="rId5" Type="http://schemas.openxmlformats.org/officeDocument/2006/relationships/slideLayout" Target="../slideLayouts/slideLayout8.xml"/><Relationship Id="rId4" Type="http://schemas.openxmlformats.org/officeDocument/2006/relationships/image" Target="../media/image28.png"/><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tags" Target="../tags/tag20.xml"/></Relationships>
</file>

<file path=ppt/slides/_rels/slide18.xml.rels><?xml version="1.0" encoding="UTF-8" standalone="yes"?>
<Relationships xmlns="http://schemas.openxmlformats.org/package/2006/relationships"><Relationship Id="rId7" Type="http://schemas.openxmlformats.org/officeDocument/2006/relationships/notesSlide" Target="../notesSlides/notesSlide18.xml"/><Relationship Id="rId6" Type="http://schemas.openxmlformats.org/officeDocument/2006/relationships/slideLayout" Target="../slideLayouts/slideLayout8.xml"/><Relationship Id="rId5" Type="http://schemas.openxmlformats.org/officeDocument/2006/relationships/image" Target="../media/image31.png"/><Relationship Id="rId4" Type="http://schemas.openxmlformats.org/officeDocument/2006/relationships/image" Target="../media/image30.png"/><Relationship Id="rId3" Type="http://schemas.openxmlformats.org/officeDocument/2006/relationships/tags" Target="../tags/tag22.xml"/><Relationship Id="rId2" Type="http://schemas.openxmlformats.org/officeDocument/2006/relationships/image" Target="../media/image29.png"/><Relationship Id="rId1" Type="http://schemas.openxmlformats.org/officeDocument/2006/relationships/tags" Target="../tags/tag21.xml"/></Relationships>
</file>

<file path=ppt/slides/_rels/slide19.xml.rels><?xml version="1.0" encoding="UTF-8" standalone="yes"?>
<Relationships xmlns="http://schemas.openxmlformats.org/package/2006/relationships"><Relationship Id="rId7" Type="http://schemas.openxmlformats.org/officeDocument/2006/relationships/notesSlide" Target="../notesSlides/notesSlide19.xml"/><Relationship Id="rId6" Type="http://schemas.openxmlformats.org/officeDocument/2006/relationships/slideLayout" Target="../slideLayouts/slideLayout8.xml"/><Relationship Id="rId5" Type="http://schemas.openxmlformats.org/officeDocument/2006/relationships/image" Target="../media/image34.png"/><Relationship Id="rId4" Type="http://schemas.openxmlformats.org/officeDocument/2006/relationships/image" Target="../media/image33.png"/><Relationship Id="rId3" Type="http://schemas.openxmlformats.org/officeDocument/2006/relationships/image" Target="../media/image32.png"/><Relationship Id="rId2" Type="http://schemas.openxmlformats.org/officeDocument/2006/relationships/tags" Target="../tags/tag24.xml"/><Relationship Id="rId1" Type="http://schemas.openxmlformats.org/officeDocument/2006/relationships/tags" Target="../tags/tag23.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0.xml"/><Relationship Id="rId1"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8.xml"/><Relationship Id="rId1" Type="http://schemas.openxmlformats.org/officeDocument/2006/relationships/tags" Target="../tags/tag25.xml"/></Relationships>
</file>

<file path=ppt/slides/_rels/slide21.xml.rels><?xml version="1.0" encoding="UTF-8" standalone="yes"?>
<Relationships xmlns="http://schemas.openxmlformats.org/package/2006/relationships"><Relationship Id="rId9" Type="http://schemas.openxmlformats.org/officeDocument/2006/relationships/notesSlide" Target="../notesSlides/notesSlide21.xml"/><Relationship Id="rId8" Type="http://schemas.openxmlformats.org/officeDocument/2006/relationships/slideLayout" Target="../slideLayouts/slideLayout8.xml"/><Relationship Id="rId7" Type="http://schemas.openxmlformats.org/officeDocument/2006/relationships/tags" Target="../tags/tag29.xml"/><Relationship Id="rId6" Type="http://schemas.openxmlformats.org/officeDocument/2006/relationships/tags" Target="../tags/tag28.xml"/><Relationship Id="rId5" Type="http://schemas.openxmlformats.org/officeDocument/2006/relationships/image" Target="../media/image37.png"/><Relationship Id="rId4" Type="http://schemas.openxmlformats.org/officeDocument/2006/relationships/image" Target="../media/image36.png"/><Relationship Id="rId3" Type="http://schemas.openxmlformats.org/officeDocument/2006/relationships/image" Target="../media/image35.png"/><Relationship Id="rId2" Type="http://schemas.openxmlformats.org/officeDocument/2006/relationships/tags" Target="../tags/tag27.xml"/><Relationship Id="rId1" Type="http://schemas.openxmlformats.org/officeDocument/2006/relationships/tags" Target="../tags/tag26.xml"/></Relationships>
</file>

<file path=ppt/slides/_rels/slide22.xml.rels><?xml version="1.0" encoding="UTF-8" standalone="yes"?>
<Relationships xmlns="http://schemas.openxmlformats.org/package/2006/relationships"><Relationship Id="rId7" Type="http://schemas.openxmlformats.org/officeDocument/2006/relationships/notesSlide" Target="../notesSlides/notesSlide22.xml"/><Relationship Id="rId6" Type="http://schemas.openxmlformats.org/officeDocument/2006/relationships/slideLayout" Target="../slideLayouts/slideLayout8.xml"/><Relationship Id="rId5" Type="http://schemas.openxmlformats.org/officeDocument/2006/relationships/image" Target="../media/image39.png"/><Relationship Id="rId4" Type="http://schemas.openxmlformats.org/officeDocument/2006/relationships/tags" Target="../tags/tag32.xml"/><Relationship Id="rId3" Type="http://schemas.openxmlformats.org/officeDocument/2006/relationships/image" Target="../media/image38.png"/><Relationship Id="rId2" Type="http://schemas.openxmlformats.org/officeDocument/2006/relationships/tags" Target="../tags/tag31.xml"/><Relationship Id="rId1" Type="http://schemas.openxmlformats.org/officeDocument/2006/relationships/tags" Target="../tags/tag30.xml"/></Relationships>
</file>

<file path=ppt/slides/_rels/slide23.xml.rels><?xml version="1.0" encoding="UTF-8" standalone="yes"?>
<Relationships xmlns="http://schemas.openxmlformats.org/package/2006/relationships"><Relationship Id="rId7" Type="http://schemas.openxmlformats.org/officeDocument/2006/relationships/notesSlide" Target="../notesSlides/notesSlide23.xml"/><Relationship Id="rId6" Type="http://schemas.openxmlformats.org/officeDocument/2006/relationships/slideLayout" Target="../slideLayouts/slideLayout8.xml"/><Relationship Id="rId5" Type="http://schemas.openxmlformats.org/officeDocument/2006/relationships/image" Target="../media/image41.png"/><Relationship Id="rId4" Type="http://schemas.openxmlformats.org/officeDocument/2006/relationships/tags" Target="../tags/tag35.xml"/><Relationship Id="rId3" Type="http://schemas.openxmlformats.org/officeDocument/2006/relationships/image" Target="../media/image40.png"/><Relationship Id="rId2" Type="http://schemas.openxmlformats.org/officeDocument/2006/relationships/tags" Target="../tags/tag34.xml"/><Relationship Id="rId1" Type="http://schemas.openxmlformats.org/officeDocument/2006/relationships/tags" Target="../tags/tag33.xml"/></Relationships>
</file>

<file path=ppt/slides/_rels/slide24.xml.rels><?xml version="1.0" encoding="UTF-8" standalone="yes"?>
<Relationships xmlns="http://schemas.openxmlformats.org/package/2006/relationships"><Relationship Id="rId7" Type="http://schemas.openxmlformats.org/officeDocument/2006/relationships/notesSlide" Target="../notesSlides/notesSlide24.xml"/><Relationship Id="rId6" Type="http://schemas.openxmlformats.org/officeDocument/2006/relationships/slideLayout" Target="../slideLayouts/slideLayout8.xml"/><Relationship Id="rId5" Type="http://schemas.openxmlformats.org/officeDocument/2006/relationships/image" Target="../media/image43.png"/><Relationship Id="rId4" Type="http://schemas.openxmlformats.org/officeDocument/2006/relationships/tags" Target="../tags/tag38.xml"/><Relationship Id="rId3" Type="http://schemas.openxmlformats.org/officeDocument/2006/relationships/image" Target="../media/image42.png"/><Relationship Id="rId2" Type="http://schemas.openxmlformats.org/officeDocument/2006/relationships/tags" Target="../tags/tag37.xml"/><Relationship Id="rId1" Type="http://schemas.openxmlformats.org/officeDocument/2006/relationships/tags" Target="../tags/tag36.xml"/></Relationships>
</file>

<file path=ppt/slides/_rels/slide25.xml.rels><?xml version="1.0" encoding="UTF-8" standalone="yes"?>
<Relationships xmlns="http://schemas.openxmlformats.org/package/2006/relationships"><Relationship Id="rId8" Type="http://schemas.openxmlformats.org/officeDocument/2006/relationships/notesSlide" Target="../notesSlides/notesSlide25.xml"/><Relationship Id="rId7" Type="http://schemas.openxmlformats.org/officeDocument/2006/relationships/slideLayout" Target="../slideLayouts/slideLayout8.xml"/><Relationship Id="rId6" Type="http://schemas.openxmlformats.org/officeDocument/2006/relationships/image" Target="../media/image45.png"/><Relationship Id="rId5" Type="http://schemas.openxmlformats.org/officeDocument/2006/relationships/tags" Target="../tags/tag42.xml"/><Relationship Id="rId4" Type="http://schemas.openxmlformats.org/officeDocument/2006/relationships/tags" Target="../tags/tag41.xml"/><Relationship Id="rId3" Type="http://schemas.openxmlformats.org/officeDocument/2006/relationships/image" Target="../media/image44.png"/><Relationship Id="rId2" Type="http://schemas.openxmlformats.org/officeDocument/2006/relationships/tags" Target="../tags/tag40.xml"/><Relationship Id="rId1" Type="http://schemas.openxmlformats.org/officeDocument/2006/relationships/tags" Target="../tags/tag39.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8.xml"/><Relationship Id="rId1" Type="http://schemas.openxmlformats.org/officeDocument/2006/relationships/tags" Target="../tags/tag43.xml"/></Relationships>
</file>

<file path=ppt/slides/_rels/slide27.xml.rels><?xml version="1.0" encoding="UTF-8" standalone="yes"?>
<Relationships xmlns="http://schemas.openxmlformats.org/package/2006/relationships"><Relationship Id="rId4" Type="http://schemas.openxmlformats.org/officeDocument/2006/relationships/notesSlide" Target="../notesSlides/notesSlide27.xml"/><Relationship Id="rId3" Type="http://schemas.openxmlformats.org/officeDocument/2006/relationships/slideLayout" Target="../slideLayouts/slideLayout8.xml"/><Relationship Id="rId2" Type="http://schemas.openxmlformats.org/officeDocument/2006/relationships/image" Target="../media/image46.png"/><Relationship Id="rId1" Type="http://schemas.openxmlformats.org/officeDocument/2006/relationships/tags" Target="../tags/tag44.xml"/></Relationships>
</file>

<file path=ppt/slides/_rels/slide28.xml.rels><?xml version="1.0" encoding="UTF-8" standalone="yes"?>
<Relationships xmlns="http://schemas.openxmlformats.org/package/2006/relationships"><Relationship Id="rId6" Type="http://schemas.openxmlformats.org/officeDocument/2006/relationships/notesSlide" Target="../notesSlides/notesSlide28.xml"/><Relationship Id="rId5" Type="http://schemas.openxmlformats.org/officeDocument/2006/relationships/slideLayout" Target="../slideLayouts/slideLayout8.xml"/><Relationship Id="rId4" Type="http://schemas.openxmlformats.org/officeDocument/2006/relationships/tags" Target="../tags/tag46.xml"/><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tags" Target="../tags/tag45.xml"/></Relationships>
</file>

<file path=ppt/slides/_rels/slide29.xml.rels><?xml version="1.0" encoding="UTF-8" standalone="yes"?>
<Relationships xmlns="http://schemas.openxmlformats.org/package/2006/relationships"><Relationship Id="rId6" Type="http://schemas.openxmlformats.org/officeDocument/2006/relationships/notesSlide" Target="../notesSlides/notesSlide29.xml"/><Relationship Id="rId5" Type="http://schemas.openxmlformats.org/officeDocument/2006/relationships/slideLayout" Target="../slideLayouts/slideLayout8.xml"/><Relationship Id="rId4" Type="http://schemas.openxmlformats.org/officeDocument/2006/relationships/image" Target="../media/image50.png"/><Relationship Id="rId3" Type="http://schemas.openxmlformats.org/officeDocument/2006/relationships/image" Target="../media/image49.png"/><Relationship Id="rId2" Type="http://schemas.openxmlformats.org/officeDocument/2006/relationships/tags" Target="../tags/tag48.xml"/><Relationship Id="rId1" Type="http://schemas.openxmlformats.org/officeDocument/2006/relationships/tags" Target="../tags/tag4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4" Type="http://schemas.openxmlformats.org/officeDocument/2006/relationships/notesSlide" Target="../notesSlides/notesSlide30.xml"/><Relationship Id="rId3" Type="http://schemas.openxmlformats.org/officeDocument/2006/relationships/slideLayout" Target="../slideLayouts/slideLayout8.xml"/><Relationship Id="rId2" Type="http://schemas.openxmlformats.org/officeDocument/2006/relationships/image" Target="../media/image51.png"/><Relationship Id="rId1" Type="http://schemas.openxmlformats.org/officeDocument/2006/relationships/tags" Target="../tags/tag49.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7" Type="http://schemas.openxmlformats.org/officeDocument/2006/relationships/notesSlide" Target="../notesSlides/notesSlide5.xml"/><Relationship Id="rId6" Type="http://schemas.openxmlformats.org/officeDocument/2006/relationships/slideLayout" Target="../slideLayouts/slideLayout8.xml"/><Relationship Id="rId5" Type="http://schemas.openxmlformats.org/officeDocument/2006/relationships/image" Target="../media/image8.png"/><Relationship Id="rId4" Type="http://schemas.openxmlformats.org/officeDocument/2006/relationships/tags" Target="../tags/tag3.xml"/><Relationship Id="rId3" Type="http://schemas.openxmlformats.org/officeDocument/2006/relationships/image" Target="../media/image7.png"/><Relationship Id="rId2" Type="http://schemas.openxmlformats.org/officeDocument/2006/relationships/tags" Target="../tags/tag2.xml"/><Relationship Id="rId1" Type="http://schemas.openxmlformats.org/officeDocument/2006/relationships/tags" Target="../tags/tag1.xml"/></Relationships>
</file>

<file path=ppt/slides/_rels/slide6.xml.rels><?xml version="1.0" encoding="UTF-8" standalone="yes"?>
<Relationships xmlns="http://schemas.openxmlformats.org/package/2006/relationships"><Relationship Id="rId7" Type="http://schemas.openxmlformats.org/officeDocument/2006/relationships/notesSlide" Target="../notesSlides/notesSlide6.xml"/><Relationship Id="rId6" Type="http://schemas.openxmlformats.org/officeDocument/2006/relationships/slideLayout" Target="../slideLayouts/slideLayout8.xml"/><Relationship Id="rId5" Type="http://schemas.openxmlformats.org/officeDocument/2006/relationships/image" Target="../media/image10.png"/><Relationship Id="rId4" Type="http://schemas.openxmlformats.org/officeDocument/2006/relationships/tags" Target="../tags/tag6.xml"/><Relationship Id="rId3" Type="http://schemas.openxmlformats.org/officeDocument/2006/relationships/image" Target="../media/image9.png"/><Relationship Id="rId2" Type="http://schemas.openxmlformats.org/officeDocument/2006/relationships/tags" Target="../tags/tag5.xml"/><Relationship Id="rId1" Type="http://schemas.openxmlformats.org/officeDocument/2006/relationships/tags" Target="../tags/tag4.xml"/></Relationships>
</file>

<file path=ppt/slides/_rels/slide7.xml.rels><?xml version="1.0" encoding="UTF-8" standalone="yes"?>
<Relationships xmlns="http://schemas.openxmlformats.org/package/2006/relationships"><Relationship Id="rId7" Type="http://schemas.openxmlformats.org/officeDocument/2006/relationships/notesSlide" Target="../notesSlides/notesSlide7.xml"/><Relationship Id="rId6" Type="http://schemas.openxmlformats.org/officeDocument/2006/relationships/slideLayout" Target="../slideLayouts/slideLayout8.xml"/><Relationship Id="rId5" Type="http://schemas.openxmlformats.org/officeDocument/2006/relationships/image" Target="../media/image12.png"/><Relationship Id="rId4" Type="http://schemas.openxmlformats.org/officeDocument/2006/relationships/tags" Target="../tags/tag9.xml"/><Relationship Id="rId3" Type="http://schemas.openxmlformats.org/officeDocument/2006/relationships/image" Target="../media/image11.png"/><Relationship Id="rId2" Type="http://schemas.openxmlformats.org/officeDocument/2006/relationships/tags" Target="../tags/tag8.xml"/><Relationship Id="rId1" Type="http://schemas.openxmlformats.org/officeDocument/2006/relationships/tags" Target="../tags/tag7.xml"/></Relationships>
</file>

<file path=ppt/slides/_rels/slide8.xml.rels><?xml version="1.0" encoding="UTF-8" standalone="yes"?>
<Relationships xmlns="http://schemas.openxmlformats.org/package/2006/relationships"><Relationship Id="rId7" Type="http://schemas.openxmlformats.org/officeDocument/2006/relationships/notesSlide" Target="../notesSlides/notesSlide8.xml"/><Relationship Id="rId6" Type="http://schemas.openxmlformats.org/officeDocument/2006/relationships/slideLayout" Target="../slideLayouts/slideLayout8.xml"/><Relationship Id="rId5" Type="http://schemas.openxmlformats.org/officeDocument/2006/relationships/image" Target="../media/image14.png"/><Relationship Id="rId4" Type="http://schemas.openxmlformats.org/officeDocument/2006/relationships/tags" Target="../tags/tag12.xml"/><Relationship Id="rId3" Type="http://schemas.openxmlformats.org/officeDocument/2006/relationships/image" Target="../media/image13.png"/><Relationship Id="rId2" Type="http://schemas.openxmlformats.org/officeDocument/2006/relationships/tags" Target="../tags/tag11.xml"/><Relationship Id="rId1" Type="http://schemas.openxmlformats.org/officeDocument/2006/relationships/tags" Target="../tags/tag10.xml"/></Relationships>
</file>

<file path=ppt/slides/_rels/slide9.xml.rels><?xml version="1.0" encoding="UTF-8" standalone="yes"?>
<Relationships xmlns="http://schemas.openxmlformats.org/package/2006/relationships"><Relationship Id="rId7" Type="http://schemas.openxmlformats.org/officeDocument/2006/relationships/notesSlide" Target="../notesSlides/notesSlide9.xml"/><Relationship Id="rId6" Type="http://schemas.openxmlformats.org/officeDocument/2006/relationships/slideLayout" Target="../slideLayouts/slideLayout8.xml"/><Relationship Id="rId5" Type="http://schemas.openxmlformats.org/officeDocument/2006/relationships/image" Target="../media/image16.png"/><Relationship Id="rId4" Type="http://schemas.openxmlformats.org/officeDocument/2006/relationships/tags" Target="../tags/tag15.xml"/><Relationship Id="rId3" Type="http://schemas.openxmlformats.org/officeDocument/2006/relationships/image" Target="../media/image15.png"/><Relationship Id="rId2" Type="http://schemas.openxmlformats.org/officeDocument/2006/relationships/tags" Target="../tags/tag14.xml"/><Relationship Id="rId1" Type="http://schemas.openxmlformats.org/officeDocument/2006/relationships/tags" Target="../tags/tag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2085658" y="2579914"/>
            <a:ext cx="1856791" cy="1856791"/>
            <a:chOff x="1913029" y="3281641"/>
            <a:chExt cx="404883" cy="404883"/>
          </a:xfrm>
          <a:solidFill>
            <a:srgbClr val="FFFFFF"/>
          </a:solidFill>
        </p:grpSpPr>
        <p:sp>
          <p:nvSpPr>
            <p:cNvPr id="20" name="Freeform 10"/>
            <p:cNvSpPr/>
            <p:nvPr/>
          </p:nvSpPr>
          <p:spPr bwMode="auto">
            <a:xfrm>
              <a:off x="2091791" y="3454845"/>
              <a:ext cx="48470" cy="115617"/>
            </a:xfrm>
            <a:custGeom>
              <a:avLst/>
              <a:gdLst>
                <a:gd name="T0" fmla="*/ 61 w 105"/>
                <a:gd name="T1" fmla="*/ 209 h 250"/>
                <a:gd name="T2" fmla="*/ 44 w 105"/>
                <a:gd name="T3" fmla="*/ 209 h 250"/>
                <a:gd name="T4" fmla="*/ 44 w 105"/>
                <a:gd name="T5" fmla="*/ 24 h 250"/>
                <a:gd name="T6" fmla="*/ 26 w 105"/>
                <a:gd name="T7" fmla="*/ 0 h 250"/>
                <a:gd name="T8" fmla="*/ 5 w 105"/>
                <a:gd name="T9" fmla="*/ 24 h 250"/>
                <a:gd name="T10" fmla="*/ 1 w 105"/>
                <a:gd name="T11" fmla="*/ 190 h 250"/>
                <a:gd name="T12" fmla="*/ 53 w 105"/>
                <a:gd name="T13" fmla="*/ 250 h 250"/>
                <a:gd name="T14" fmla="*/ 104 w 105"/>
                <a:gd name="T15" fmla="*/ 190 h 250"/>
                <a:gd name="T16" fmla="*/ 101 w 105"/>
                <a:gd name="T17" fmla="*/ 24 h 250"/>
                <a:gd name="T18" fmla="*/ 80 w 105"/>
                <a:gd name="T19" fmla="*/ 0 h 250"/>
                <a:gd name="T20" fmla="*/ 61 w 105"/>
                <a:gd name="T21" fmla="*/ 24 h 250"/>
                <a:gd name="T22" fmla="*/ 61 w 105"/>
                <a:gd name="T23" fmla="*/ 209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5" h="250">
                  <a:moveTo>
                    <a:pt x="61" y="209"/>
                  </a:moveTo>
                  <a:cubicBezTo>
                    <a:pt x="44" y="209"/>
                    <a:pt x="44" y="209"/>
                    <a:pt x="44" y="209"/>
                  </a:cubicBezTo>
                  <a:cubicBezTo>
                    <a:pt x="44" y="147"/>
                    <a:pt x="44" y="86"/>
                    <a:pt x="44" y="24"/>
                  </a:cubicBezTo>
                  <a:cubicBezTo>
                    <a:pt x="44" y="11"/>
                    <a:pt x="42" y="1"/>
                    <a:pt x="26" y="0"/>
                  </a:cubicBezTo>
                  <a:cubicBezTo>
                    <a:pt x="14" y="0"/>
                    <a:pt x="5" y="8"/>
                    <a:pt x="5" y="24"/>
                  </a:cubicBezTo>
                  <a:cubicBezTo>
                    <a:pt x="4" y="79"/>
                    <a:pt x="2" y="135"/>
                    <a:pt x="1" y="190"/>
                  </a:cubicBezTo>
                  <a:cubicBezTo>
                    <a:pt x="0" y="223"/>
                    <a:pt x="16" y="250"/>
                    <a:pt x="53" y="250"/>
                  </a:cubicBezTo>
                  <a:cubicBezTo>
                    <a:pt x="89" y="250"/>
                    <a:pt x="105" y="223"/>
                    <a:pt x="104" y="190"/>
                  </a:cubicBezTo>
                  <a:cubicBezTo>
                    <a:pt x="103" y="135"/>
                    <a:pt x="102" y="79"/>
                    <a:pt x="101" y="24"/>
                  </a:cubicBezTo>
                  <a:cubicBezTo>
                    <a:pt x="100" y="8"/>
                    <a:pt x="91" y="0"/>
                    <a:pt x="80" y="0"/>
                  </a:cubicBezTo>
                  <a:cubicBezTo>
                    <a:pt x="64" y="1"/>
                    <a:pt x="61" y="11"/>
                    <a:pt x="61" y="24"/>
                  </a:cubicBezTo>
                  <a:cubicBezTo>
                    <a:pt x="61" y="86"/>
                    <a:pt x="61" y="147"/>
                    <a:pt x="61" y="20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11"/>
            <p:cNvSpPr>
              <a:spLocks noEditPoints="1"/>
            </p:cNvSpPr>
            <p:nvPr/>
          </p:nvSpPr>
          <p:spPr bwMode="auto">
            <a:xfrm>
              <a:off x="1955052" y="3375469"/>
              <a:ext cx="38687" cy="51806"/>
            </a:xfrm>
            <a:custGeom>
              <a:avLst/>
              <a:gdLst>
                <a:gd name="T0" fmla="*/ 14 w 84"/>
                <a:gd name="T1" fmla="*/ 87 h 112"/>
                <a:gd name="T2" fmla="*/ 6 w 84"/>
                <a:gd name="T3" fmla="*/ 87 h 112"/>
                <a:gd name="T4" fmla="*/ 1 w 84"/>
                <a:gd name="T5" fmla="*/ 92 h 112"/>
                <a:gd name="T6" fmla="*/ 7 w 84"/>
                <a:gd name="T7" fmla="*/ 104 h 112"/>
                <a:gd name="T8" fmla="*/ 39 w 84"/>
                <a:gd name="T9" fmla="*/ 111 h 112"/>
                <a:gd name="T10" fmla="*/ 43 w 84"/>
                <a:gd name="T11" fmla="*/ 101 h 112"/>
                <a:gd name="T12" fmla="*/ 27 w 84"/>
                <a:gd name="T13" fmla="*/ 94 h 112"/>
                <a:gd name="T14" fmla="*/ 21 w 84"/>
                <a:gd name="T15" fmla="*/ 66 h 112"/>
                <a:gd name="T16" fmla="*/ 29 w 84"/>
                <a:gd name="T17" fmla="*/ 41 h 112"/>
                <a:gd name="T18" fmla="*/ 35 w 84"/>
                <a:gd name="T19" fmla="*/ 43 h 112"/>
                <a:gd name="T20" fmla="*/ 40 w 84"/>
                <a:gd name="T21" fmla="*/ 58 h 112"/>
                <a:gd name="T22" fmla="*/ 38 w 84"/>
                <a:gd name="T23" fmla="*/ 61 h 112"/>
                <a:gd name="T24" fmla="*/ 30 w 84"/>
                <a:gd name="T25" fmla="*/ 60 h 112"/>
                <a:gd name="T26" fmla="*/ 28 w 84"/>
                <a:gd name="T27" fmla="*/ 67 h 112"/>
                <a:gd name="T28" fmla="*/ 36 w 84"/>
                <a:gd name="T29" fmla="*/ 70 h 112"/>
                <a:gd name="T30" fmla="*/ 41 w 84"/>
                <a:gd name="T31" fmla="*/ 70 h 112"/>
                <a:gd name="T32" fmla="*/ 40 w 84"/>
                <a:gd name="T33" fmla="*/ 80 h 112"/>
                <a:gd name="T34" fmla="*/ 40 w 84"/>
                <a:gd name="T35" fmla="*/ 86 h 112"/>
                <a:gd name="T36" fmla="*/ 48 w 84"/>
                <a:gd name="T37" fmla="*/ 87 h 112"/>
                <a:gd name="T38" fmla="*/ 49 w 84"/>
                <a:gd name="T39" fmla="*/ 74 h 112"/>
                <a:gd name="T40" fmla="*/ 53 w 84"/>
                <a:gd name="T41" fmla="*/ 62 h 112"/>
                <a:gd name="T42" fmla="*/ 62 w 84"/>
                <a:gd name="T43" fmla="*/ 59 h 112"/>
                <a:gd name="T44" fmla="*/ 71 w 84"/>
                <a:gd name="T45" fmla="*/ 46 h 112"/>
                <a:gd name="T46" fmla="*/ 76 w 84"/>
                <a:gd name="T47" fmla="*/ 18 h 112"/>
                <a:gd name="T48" fmla="*/ 79 w 84"/>
                <a:gd name="T49" fmla="*/ 8 h 112"/>
                <a:gd name="T50" fmla="*/ 41 w 84"/>
                <a:gd name="T51" fmla="*/ 8 h 112"/>
                <a:gd name="T52" fmla="*/ 17 w 84"/>
                <a:gd name="T53" fmla="*/ 43 h 112"/>
                <a:gd name="T54" fmla="*/ 12 w 84"/>
                <a:gd name="T55" fmla="*/ 75 h 112"/>
                <a:gd name="T56" fmla="*/ 14 w 84"/>
                <a:gd name="T57" fmla="*/ 87 h 112"/>
                <a:gd name="T58" fmla="*/ 47 w 84"/>
                <a:gd name="T59" fmla="*/ 58 h 112"/>
                <a:gd name="T60" fmla="*/ 47 w 84"/>
                <a:gd name="T61" fmla="*/ 58 h 112"/>
                <a:gd name="T62" fmla="*/ 46 w 84"/>
                <a:gd name="T63" fmla="*/ 60 h 112"/>
                <a:gd name="T64" fmla="*/ 45 w 84"/>
                <a:gd name="T65" fmla="*/ 42 h 112"/>
                <a:gd name="T66" fmla="*/ 37 w 84"/>
                <a:gd name="T67" fmla="*/ 37 h 112"/>
                <a:gd name="T68" fmla="*/ 32 w 84"/>
                <a:gd name="T69" fmla="*/ 38 h 112"/>
                <a:gd name="T70" fmla="*/ 39 w 84"/>
                <a:gd name="T71" fmla="*/ 25 h 112"/>
                <a:gd name="T72" fmla="*/ 58 w 84"/>
                <a:gd name="T73" fmla="*/ 11 h 112"/>
                <a:gd name="T74" fmla="*/ 60 w 84"/>
                <a:gd name="T75" fmla="*/ 30 h 112"/>
                <a:gd name="T76" fmla="*/ 59 w 84"/>
                <a:gd name="T77" fmla="*/ 49 h 112"/>
                <a:gd name="T78" fmla="*/ 52 w 84"/>
                <a:gd name="T79" fmla="*/ 52 h 112"/>
                <a:gd name="T80" fmla="*/ 47 w 84"/>
                <a:gd name="T81" fmla="*/ 5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84" h="112">
                  <a:moveTo>
                    <a:pt x="14" y="87"/>
                  </a:moveTo>
                  <a:cubicBezTo>
                    <a:pt x="13" y="88"/>
                    <a:pt x="9" y="85"/>
                    <a:pt x="6" y="87"/>
                  </a:cubicBezTo>
                  <a:cubicBezTo>
                    <a:pt x="3" y="88"/>
                    <a:pt x="2" y="90"/>
                    <a:pt x="1" y="92"/>
                  </a:cubicBezTo>
                  <a:cubicBezTo>
                    <a:pt x="0" y="94"/>
                    <a:pt x="1" y="100"/>
                    <a:pt x="7" y="104"/>
                  </a:cubicBezTo>
                  <a:cubicBezTo>
                    <a:pt x="13" y="108"/>
                    <a:pt x="34" y="112"/>
                    <a:pt x="39" y="111"/>
                  </a:cubicBezTo>
                  <a:cubicBezTo>
                    <a:pt x="43" y="111"/>
                    <a:pt x="46" y="102"/>
                    <a:pt x="43" y="101"/>
                  </a:cubicBezTo>
                  <a:cubicBezTo>
                    <a:pt x="39" y="100"/>
                    <a:pt x="30" y="98"/>
                    <a:pt x="27" y="94"/>
                  </a:cubicBezTo>
                  <a:cubicBezTo>
                    <a:pt x="25" y="89"/>
                    <a:pt x="21" y="82"/>
                    <a:pt x="21" y="66"/>
                  </a:cubicBezTo>
                  <a:cubicBezTo>
                    <a:pt x="21" y="51"/>
                    <a:pt x="27" y="43"/>
                    <a:pt x="29" y="41"/>
                  </a:cubicBezTo>
                  <a:cubicBezTo>
                    <a:pt x="31" y="40"/>
                    <a:pt x="34" y="42"/>
                    <a:pt x="35" y="43"/>
                  </a:cubicBezTo>
                  <a:cubicBezTo>
                    <a:pt x="35" y="44"/>
                    <a:pt x="40" y="57"/>
                    <a:pt x="40" y="58"/>
                  </a:cubicBezTo>
                  <a:cubicBezTo>
                    <a:pt x="41" y="59"/>
                    <a:pt x="41" y="62"/>
                    <a:pt x="38" y="61"/>
                  </a:cubicBezTo>
                  <a:cubicBezTo>
                    <a:pt x="35" y="59"/>
                    <a:pt x="32" y="58"/>
                    <a:pt x="30" y="60"/>
                  </a:cubicBezTo>
                  <a:cubicBezTo>
                    <a:pt x="27" y="62"/>
                    <a:pt x="25" y="64"/>
                    <a:pt x="28" y="67"/>
                  </a:cubicBezTo>
                  <a:cubicBezTo>
                    <a:pt x="31" y="71"/>
                    <a:pt x="34" y="70"/>
                    <a:pt x="36" y="70"/>
                  </a:cubicBezTo>
                  <a:cubicBezTo>
                    <a:pt x="38" y="69"/>
                    <a:pt x="42" y="68"/>
                    <a:pt x="41" y="70"/>
                  </a:cubicBezTo>
                  <a:cubicBezTo>
                    <a:pt x="40" y="72"/>
                    <a:pt x="40" y="80"/>
                    <a:pt x="40" y="80"/>
                  </a:cubicBezTo>
                  <a:cubicBezTo>
                    <a:pt x="40" y="80"/>
                    <a:pt x="37" y="84"/>
                    <a:pt x="40" y="86"/>
                  </a:cubicBezTo>
                  <a:cubicBezTo>
                    <a:pt x="43" y="89"/>
                    <a:pt x="48" y="89"/>
                    <a:pt x="48" y="87"/>
                  </a:cubicBezTo>
                  <a:cubicBezTo>
                    <a:pt x="48" y="84"/>
                    <a:pt x="48" y="77"/>
                    <a:pt x="49" y="74"/>
                  </a:cubicBezTo>
                  <a:cubicBezTo>
                    <a:pt x="49" y="70"/>
                    <a:pt x="51" y="63"/>
                    <a:pt x="53" y="62"/>
                  </a:cubicBezTo>
                  <a:cubicBezTo>
                    <a:pt x="56" y="61"/>
                    <a:pt x="58" y="62"/>
                    <a:pt x="62" y="59"/>
                  </a:cubicBezTo>
                  <a:cubicBezTo>
                    <a:pt x="66" y="56"/>
                    <a:pt x="71" y="50"/>
                    <a:pt x="71" y="46"/>
                  </a:cubicBezTo>
                  <a:cubicBezTo>
                    <a:pt x="71" y="42"/>
                    <a:pt x="74" y="21"/>
                    <a:pt x="76" y="18"/>
                  </a:cubicBezTo>
                  <a:cubicBezTo>
                    <a:pt x="79" y="15"/>
                    <a:pt x="84" y="13"/>
                    <a:pt x="79" y="8"/>
                  </a:cubicBezTo>
                  <a:cubicBezTo>
                    <a:pt x="73" y="2"/>
                    <a:pt x="52" y="0"/>
                    <a:pt x="41" y="8"/>
                  </a:cubicBezTo>
                  <a:cubicBezTo>
                    <a:pt x="31" y="16"/>
                    <a:pt x="22" y="28"/>
                    <a:pt x="17" y="43"/>
                  </a:cubicBezTo>
                  <a:cubicBezTo>
                    <a:pt x="11" y="59"/>
                    <a:pt x="11" y="67"/>
                    <a:pt x="12" y="75"/>
                  </a:cubicBezTo>
                  <a:cubicBezTo>
                    <a:pt x="14" y="83"/>
                    <a:pt x="16" y="86"/>
                    <a:pt x="14" y="87"/>
                  </a:cubicBezTo>
                  <a:close/>
                  <a:moveTo>
                    <a:pt x="47" y="58"/>
                  </a:moveTo>
                  <a:cubicBezTo>
                    <a:pt x="47" y="58"/>
                    <a:pt x="47" y="58"/>
                    <a:pt x="47" y="58"/>
                  </a:cubicBezTo>
                  <a:cubicBezTo>
                    <a:pt x="47" y="58"/>
                    <a:pt x="46" y="58"/>
                    <a:pt x="46" y="60"/>
                  </a:cubicBezTo>
                  <a:cubicBezTo>
                    <a:pt x="45" y="62"/>
                    <a:pt x="45" y="47"/>
                    <a:pt x="45" y="42"/>
                  </a:cubicBezTo>
                  <a:cubicBezTo>
                    <a:pt x="45" y="37"/>
                    <a:pt x="41" y="37"/>
                    <a:pt x="37" y="37"/>
                  </a:cubicBezTo>
                  <a:cubicBezTo>
                    <a:pt x="34" y="38"/>
                    <a:pt x="34" y="38"/>
                    <a:pt x="32" y="38"/>
                  </a:cubicBezTo>
                  <a:cubicBezTo>
                    <a:pt x="33" y="33"/>
                    <a:pt x="35" y="30"/>
                    <a:pt x="39" y="25"/>
                  </a:cubicBezTo>
                  <a:cubicBezTo>
                    <a:pt x="43" y="19"/>
                    <a:pt x="50" y="12"/>
                    <a:pt x="58" y="11"/>
                  </a:cubicBezTo>
                  <a:cubicBezTo>
                    <a:pt x="63" y="11"/>
                    <a:pt x="60" y="26"/>
                    <a:pt x="60" y="30"/>
                  </a:cubicBezTo>
                  <a:cubicBezTo>
                    <a:pt x="59" y="34"/>
                    <a:pt x="59" y="46"/>
                    <a:pt x="59" y="49"/>
                  </a:cubicBezTo>
                  <a:cubicBezTo>
                    <a:pt x="58" y="51"/>
                    <a:pt x="56" y="51"/>
                    <a:pt x="52" y="52"/>
                  </a:cubicBezTo>
                  <a:cubicBezTo>
                    <a:pt x="48" y="53"/>
                    <a:pt x="47" y="58"/>
                    <a:pt x="47"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 name="Freeform 12"/>
            <p:cNvSpPr/>
            <p:nvPr/>
          </p:nvSpPr>
          <p:spPr bwMode="auto">
            <a:xfrm>
              <a:off x="2035317" y="3326554"/>
              <a:ext cx="14897" cy="33574"/>
            </a:xfrm>
            <a:custGeom>
              <a:avLst/>
              <a:gdLst>
                <a:gd name="T0" fmla="*/ 4 w 32"/>
                <a:gd name="T1" fmla="*/ 1 h 73"/>
                <a:gd name="T2" fmla="*/ 2 w 32"/>
                <a:gd name="T3" fmla="*/ 10 h 73"/>
                <a:gd name="T4" fmla="*/ 11 w 32"/>
                <a:gd name="T5" fmla="*/ 23 h 73"/>
                <a:gd name="T6" fmla="*/ 20 w 32"/>
                <a:gd name="T7" fmla="*/ 54 h 73"/>
                <a:gd name="T8" fmla="*/ 21 w 32"/>
                <a:gd name="T9" fmla="*/ 64 h 73"/>
                <a:gd name="T10" fmla="*/ 27 w 32"/>
                <a:gd name="T11" fmla="*/ 72 h 73"/>
                <a:gd name="T12" fmla="*/ 30 w 32"/>
                <a:gd name="T13" fmla="*/ 62 h 73"/>
                <a:gd name="T14" fmla="*/ 21 w 32"/>
                <a:gd name="T15" fmla="*/ 32 h 73"/>
                <a:gd name="T16" fmla="*/ 16 w 32"/>
                <a:gd name="T17" fmla="*/ 16 h 73"/>
                <a:gd name="T18" fmla="*/ 12 w 32"/>
                <a:gd name="T19" fmla="*/ 7 h 73"/>
                <a:gd name="T20" fmla="*/ 4 w 32"/>
                <a:gd name="T21" fmla="*/ 1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73">
                  <a:moveTo>
                    <a:pt x="4" y="1"/>
                  </a:moveTo>
                  <a:cubicBezTo>
                    <a:pt x="1" y="3"/>
                    <a:pt x="0" y="5"/>
                    <a:pt x="2" y="10"/>
                  </a:cubicBezTo>
                  <a:cubicBezTo>
                    <a:pt x="5" y="15"/>
                    <a:pt x="9" y="14"/>
                    <a:pt x="11" y="23"/>
                  </a:cubicBezTo>
                  <a:cubicBezTo>
                    <a:pt x="14" y="33"/>
                    <a:pt x="19" y="51"/>
                    <a:pt x="20" y="54"/>
                  </a:cubicBezTo>
                  <a:cubicBezTo>
                    <a:pt x="22" y="57"/>
                    <a:pt x="21" y="62"/>
                    <a:pt x="21" y="64"/>
                  </a:cubicBezTo>
                  <a:cubicBezTo>
                    <a:pt x="21" y="66"/>
                    <a:pt x="23" y="73"/>
                    <a:pt x="27" y="72"/>
                  </a:cubicBezTo>
                  <a:cubicBezTo>
                    <a:pt x="32" y="71"/>
                    <a:pt x="30" y="65"/>
                    <a:pt x="30" y="62"/>
                  </a:cubicBezTo>
                  <a:cubicBezTo>
                    <a:pt x="29" y="59"/>
                    <a:pt x="23" y="36"/>
                    <a:pt x="21" y="32"/>
                  </a:cubicBezTo>
                  <a:cubicBezTo>
                    <a:pt x="19" y="28"/>
                    <a:pt x="16" y="20"/>
                    <a:pt x="16" y="16"/>
                  </a:cubicBezTo>
                  <a:cubicBezTo>
                    <a:pt x="15" y="13"/>
                    <a:pt x="15" y="10"/>
                    <a:pt x="12" y="7"/>
                  </a:cubicBezTo>
                  <a:cubicBezTo>
                    <a:pt x="9" y="3"/>
                    <a:pt x="7" y="0"/>
                    <a:pt x="4"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 name="Freeform 13"/>
            <p:cNvSpPr/>
            <p:nvPr/>
          </p:nvSpPr>
          <p:spPr bwMode="auto">
            <a:xfrm>
              <a:off x="2045544" y="3324108"/>
              <a:ext cx="11117" cy="20011"/>
            </a:xfrm>
            <a:custGeom>
              <a:avLst/>
              <a:gdLst>
                <a:gd name="T0" fmla="*/ 5 w 24"/>
                <a:gd name="T1" fmla="*/ 1 h 43"/>
                <a:gd name="T2" fmla="*/ 1 w 24"/>
                <a:gd name="T3" fmla="*/ 6 h 43"/>
                <a:gd name="T4" fmla="*/ 5 w 24"/>
                <a:gd name="T5" fmla="*/ 14 h 43"/>
                <a:gd name="T6" fmla="*/ 10 w 24"/>
                <a:gd name="T7" fmla="*/ 21 h 43"/>
                <a:gd name="T8" fmla="*/ 19 w 24"/>
                <a:gd name="T9" fmla="*/ 42 h 43"/>
                <a:gd name="T10" fmla="*/ 24 w 24"/>
                <a:gd name="T11" fmla="*/ 35 h 43"/>
                <a:gd name="T12" fmla="*/ 21 w 24"/>
                <a:gd name="T13" fmla="*/ 24 h 43"/>
                <a:gd name="T14" fmla="*/ 18 w 24"/>
                <a:gd name="T15" fmla="*/ 15 h 43"/>
                <a:gd name="T16" fmla="*/ 12 w 24"/>
                <a:gd name="T17" fmla="*/ 4 h 43"/>
                <a:gd name="T18" fmla="*/ 5 w 24"/>
                <a:gd name="T19" fmla="*/ 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43">
                  <a:moveTo>
                    <a:pt x="5" y="1"/>
                  </a:moveTo>
                  <a:cubicBezTo>
                    <a:pt x="3" y="2"/>
                    <a:pt x="1" y="3"/>
                    <a:pt x="1" y="6"/>
                  </a:cubicBezTo>
                  <a:cubicBezTo>
                    <a:pt x="0" y="8"/>
                    <a:pt x="4" y="12"/>
                    <a:pt x="5" y="14"/>
                  </a:cubicBezTo>
                  <a:cubicBezTo>
                    <a:pt x="7" y="16"/>
                    <a:pt x="9" y="19"/>
                    <a:pt x="10" y="21"/>
                  </a:cubicBezTo>
                  <a:cubicBezTo>
                    <a:pt x="11" y="24"/>
                    <a:pt x="17" y="41"/>
                    <a:pt x="19" y="42"/>
                  </a:cubicBezTo>
                  <a:cubicBezTo>
                    <a:pt x="22" y="43"/>
                    <a:pt x="24" y="40"/>
                    <a:pt x="24" y="35"/>
                  </a:cubicBezTo>
                  <a:cubicBezTo>
                    <a:pt x="24" y="31"/>
                    <a:pt x="23" y="25"/>
                    <a:pt x="21" y="24"/>
                  </a:cubicBezTo>
                  <a:cubicBezTo>
                    <a:pt x="19" y="22"/>
                    <a:pt x="18" y="19"/>
                    <a:pt x="18" y="15"/>
                  </a:cubicBezTo>
                  <a:cubicBezTo>
                    <a:pt x="18" y="11"/>
                    <a:pt x="15" y="7"/>
                    <a:pt x="12" y="4"/>
                  </a:cubicBezTo>
                  <a:cubicBezTo>
                    <a:pt x="10" y="0"/>
                    <a:pt x="6" y="1"/>
                    <a:pt x="5"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14"/>
            <p:cNvSpPr/>
            <p:nvPr/>
          </p:nvSpPr>
          <p:spPr bwMode="auto">
            <a:xfrm>
              <a:off x="2051547" y="3306988"/>
              <a:ext cx="23123" cy="45802"/>
            </a:xfrm>
            <a:custGeom>
              <a:avLst/>
              <a:gdLst>
                <a:gd name="T0" fmla="*/ 7 w 50"/>
                <a:gd name="T1" fmla="*/ 0 h 99"/>
                <a:gd name="T2" fmla="*/ 1 w 50"/>
                <a:gd name="T3" fmla="*/ 4 h 99"/>
                <a:gd name="T4" fmla="*/ 4 w 50"/>
                <a:gd name="T5" fmla="*/ 12 h 99"/>
                <a:gd name="T6" fmla="*/ 9 w 50"/>
                <a:gd name="T7" fmla="*/ 19 h 99"/>
                <a:gd name="T8" fmla="*/ 22 w 50"/>
                <a:gd name="T9" fmla="*/ 49 h 99"/>
                <a:gd name="T10" fmla="*/ 31 w 50"/>
                <a:gd name="T11" fmla="*/ 74 h 99"/>
                <a:gd name="T12" fmla="*/ 44 w 50"/>
                <a:gd name="T13" fmla="*/ 96 h 99"/>
                <a:gd name="T14" fmla="*/ 48 w 50"/>
                <a:gd name="T15" fmla="*/ 89 h 99"/>
                <a:gd name="T16" fmla="*/ 41 w 50"/>
                <a:gd name="T17" fmla="*/ 80 h 99"/>
                <a:gd name="T18" fmla="*/ 21 w 50"/>
                <a:gd name="T19" fmla="*/ 35 h 99"/>
                <a:gd name="T20" fmla="*/ 17 w 50"/>
                <a:gd name="T21" fmla="*/ 17 h 99"/>
                <a:gd name="T22" fmla="*/ 17 w 50"/>
                <a:gd name="T23" fmla="*/ 5 h 99"/>
                <a:gd name="T24" fmla="*/ 7 w 50"/>
                <a:gd name="T25" fmla="*/ 0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 h="99">
                  <a:moveTo>
                    <a:pt x="7" y="0"/>
                  </a:moveTo>
                  <a:cubicBezTo>
                    <a:pt x="5" y="0"/>
                    <a:pt x="2" y="2"/>
                    <a:pt x="1" y="4"/>
                  </a:cubicBezTo>
                  <a:cubicBezTo>
                    <a:pt x="0" y="5"/>
                    <a:pt x="1" y="9"/>
                    <a:pt x="4" y="12"/>
                  </a:cubicBezTo>
                  <a:cubicBezTo>
                    <a:pt x="7" y="14"/>
                    <a:pt x="8" y="17"/>
                    <a:pt x="9" y="19"/>
                  </a:cubicBezTo>
                  <a:cubicBezTo>
                    <a:pt x="9" y="22"/>
                    <a:pt x="19" y="43"/>
                    <a:pt x="22" y="49"/>
                  </a:cubicBezTo>
                  <a:cubicBezTo>
                    <a:pt x="24" y="55"/>
                    <a:pt x="28" y="66"/>
                    <a:pt x="31" y="74"/>
                  </a:cubicBezTo>
                  <a:cubicBezTo>
                    <a:pt x="35" y="81"/>
                    <a:pt x="40" y="94"/>
                    <a:pt x="44" y="96"/>
                  </a:cubicBezTo>
                  <a:cubicBezTo>
                    <a:pt x="48" y="99"/>
                    <a:pt x="50" y="92"/>
                    <a:pt x="48" y="89"/>
                  </a:cubicBezTo>
                  <a:cubicBezTo>
                    <a:pt x="45" y="85"/>
                    <a:pt x="45" y="87"/>
                    <a:pt x="41" y="80"/>
                  </a:cubicBezTo>
                  <a:cubicBezTo>
                    <a:pt x="37" y="74"/>
                    <a:pt x="22" y="37"/>
                    <a:pt x="21" y="35"/>
                  </a:cubicBezTo>
                  <a:cubicBezTo>
                    <a:pt x="20" y="32"/>
                    <a:pt x="17" y="21"/>
                    <a:pt x="17" y="17"/>
                  </a:cubicBezTo>
                  <a:cubicBezTo>
                    <a:pt x="17" y="14"/>
                    <a:pt x="19" y="9"/>
                    <a:pt x="17" y="5"/>
                  </a:cubicBezTo>
                  <a:cubicBezTo>
                    <a:pt x="16" y="2"/>
                    <a:pt x="9" y="0"/>
                    <a:pt x="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Freeform 15"/>
            <p:cNvSpPr/>
            <p:nvPr/>
          </p:nvSpPr>
          <p:spPr bwMode="auto">
            <a:xfrm>
              <a:off x="2182284" y="3342118"/>
              <a:ext cx="10450" cy="17120"/>
            </a:xfrm>
            <a:custGeom>
              <a:avLst/>
              <a:gdLst>
                <a:gd name="T0" fmla="*/ 1 w 23"/>
                <a:gd name="T1" fmla="*/ 12 h 37"/>
                <a:gd name="T2" fmla="*/ 13 w 23"/>
                <a:gd name="T3" fmla="*/ 36 h 37"/>
                <a:gd name="T4" fmla="*/ 21 w 23"/>
                <a:gd name="T5" fmla="*/ 23 h 37"/>
                <a:gd name="T6" fmla="*/ 7 w 23"/>
                <a:gd name="T7" fmla="*/ 6 h 37"/>
                <a:gd name="T8" fmla="*/ 1 w 23"/>
                <a:gd name="T9" fmla="*/ 12 h 37"/>
              </a:gdLst>
              <a:ahLst/>
              <a:cxnLst>
                <a:cxn ang="0">
                  <a:pos x="T0" y="T1"/>
                </a:cxn>
                <a:cxn ang="0">
                  <a:pos x="T2" y="T3"/>
                </a:cxn>
                <a:cxn ang="0">
                  <a:pos x="T4" y="T5"/>
                </a:cxn>
                <a:cxn ang="0">
                  <a:pos x="T6" y="T7"/>
                </a:cxn>
                <a:cxn ang="0">
                  <a:pos x="T8" y="T9"/>
                </a:cxn>
              </a:cxnLst>
              <a:rect l="0" t="0" r="r" b="b"/>
              <a:pathLst>
                <a:path w="23" h="37">
                  <a:moveTo>
                    <a:pt x="1" y="12"/>
                  </a:moveTo>
                  <a:cubicBezTo>
                    <a:pt x="1" y="18"/>
                    <a:pt x="4" y="35"/>
                    <a:pt x="13" y="36"/>
                  </a:cubicBezTo>
                  <a:cubicBezTo>
                    <a:pt x="22" y="37"/>
                    <a:pt x="23" y="26"/>
                    <a:pt x="21" y="23"/>
                  </a:cubicBezTo>
                  <a:cubicBezTo>
                    <a:pt x="19" y="19"/>
                    <a:pt x="7" y="6"/>
                    <a:pt x="7" y="6"/>
                  </a:cubicBezTo>
                  <a:cubicBezTo>
                    <a:pt x="2" y="0"/>
                    <a:pt x="0" y="8"/>
                    <a:pt x="1"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 name="Freeform 16"/>
            <p:cNvSpPr/>
            <p:nvPr/>
          </p:nvSpPr>
          <p:spPr bwMode="auto">
            <a:xfrm>
              <a:off x="2251877" y="3401705"/>
              <a:ext cx="41578" cy="29127"/>
            </a:xfrm>
            <a:custGeom>
              <a:avLst/>
              <a:gdLst>
                <a:gd name="T0" fmla="*/ 54 w 90"/>
                <a:gd name="T1" fmla="*/ 1 h 63"/>
                <a:gd name="T2" fmla="*/ 51 w 90"/>
                <a:gd name="T3" fmla="*/ 5 h 63"/>
                <a:gd name="T4" fmla="*/ 48 w 90"/>
                <a:gd name="T5" fmla="*/ 9 h 63"/>
                <a:gd name="T6" fmla="*/ 38 w 90"/>
                <a:gd name="T7" fmla="*/ 11 h 63"/>
                <a:gd name="T8" fmla="*/ 31 w 90"/>
                <a:gd name="T9" fmla="*/ 13 h 63"/>
                <a:gd name="T10" fmla="*/ 27 w 90"/>
                <a:gd name="T11" fmla="*/ 17 h 63"/>
                <a:gd name="T12" fmla="*/ 30 w 90"/>
                <a:gd name="T13" fmla="*/ 20 h 63"/>
                <a:gd name="T14" fmla="*/ 32 w 90"/>
                <a:gd name="T15" fmla="*/ 22 h 63"/>
                <a:gd name="T16" fmla="*/ 30 w 90"/>
                <a:gd name="T17" fmla="*/ 25 h 63"/>
                <a:gd name="T18" fmla="*/ 27 w 90"/>
                <a:gd name="T19" fmla="*/ 23 h 63"/>
                <a:gd name="T20" fmla="*/ 12 w 90"/>
                <a:gd name="T21" fmla="*/ 9 h 63"/>
                <a:gd name="T22" fmla="*/ 9 w 90"/>
                <a:gd name="T23" fmla="*/ 3 h 63"/>
                <a:gd name="T24" fmla="*/ 6 w 90"/>
                <a:gd name="T25" fmla="*/ 0 h 63"/>
                <a:gd name="T26" fmla="*/ 0 w 90"/>
                <a:gd name="T27" fmla="*/ 3 h 63"/>
                <a:gd name="T28" fmla="*/ 2 w 90"/>
                <a:gd name="T29" fmla="*/ 11 h 63"/>
                <a:gd name="T30" fmla="*/ 14 w 90"/>
                <a:gd name="T31" fmla="*/ 18 h 63"/>
                <a:gd name="T32" fmla="*/ 27 w 90"/>
                <a:gd name="T33" fmla="*/ 30 h 63"/>
                <a:gd name="T34" fmla="*/ 40 w 90"/>
                <a:gd name="T35" fmla="*/ 46 h 63"/>
                <a:gd name="T36" fmla="*/ 38 w 90"/>
                <a:gd name="T37" fmla="*/ 51 h 63"/>
                <a:gd name="T38" fmla="*/ 32 w 90"/>
                <a:gd name="T39" fmla="*/ 48 h 63"/>
                <a:gd name="T40" fmla="*/ 30 w 90"/>
                <a:gd name="T41" fmla="*/ 48 h 63"/>
                <a:gd name="T42" fmla="*/ 33 w 90"/>
                <a:gd name="T43" fmla="*/ 53 h 63"/>
                <a:gd name="T44" fmla="*/ 39 w 90"/>
                <a:gd name="T45" fmla="*/ 62 h 63"/>
                <a:gd name="T46" fmla="*/ 47 w 90"/>
                <a:gd name="T47" fmla="*/ 52 h 63"/>
                <a:gd name="T48" fmla="*/ 41 w 90"/>
                <a:gd name="T49" fmla="*/ 40 h 63"/>
                <a:gd name="T50" fmla="*/ 43 w 90"/>
                <a:gd name="T51" fmla="*/ 38 h 63"/>
                <a:gd name="T52" fmla="*/ 53 w 90"/>
                <a:gd name="T53" fmla="*/ 41 h 63"/>
                <a:gd name="T54" fmla="*/ 60 w 90"/>
                <a:gd name="T55" fmla="*/ 41 h 63"/>
                <a:gd name="T56" fmla="*/ 64 w 90"/>
                <a:gd name="T57" fmla="*/ 35 h 63"/>
                <a:gd name="T58" fmla="*/ 69 w 90"/>
                <a:gd name="T59" fmla="*/ 36 h 63"/>
                <a:gd name="T60" fmla="*/ 77 w 90"/>
                <a:gd name="T61" fmla="*/ 39 h 63"/>
                <a:gd name="T62" fmla="*/ 78 w 90"/>
                <a:gd name="T63" fmla="*/ 32 h 63"/>
                <a:gd name="T64" fmla="*/ 82 w 90"/>
                <a:gd name="T65" fmla="*/ 31 h 63"/>
                <a:gd name="T66" fmla="*/ 85 w 90"/>
                <a:gd name="T67" fmla="*/ 33 h 63"/>
                <a:gd name="T68" fmla="*/ 88 w 90"/>
                <a:gd name="T69" fmla="*/ 29 h 63"/>
                <a:gd name="T70" fmla="*/ 87 w 90"/>
                <a:gd name="T71" fmla="*/ 24 h 63"/>
                <a:gd name="T72" fmla="*/ 81 w 90"/>
                <a:gd name="T73" fmla="*/ 26 h 63"/>
                <a:gd name="T74" fmla="*/ 77 w 90"/>
                <a:gd name="T75" fmla="*/ 28 h 63"/>
                <a:gd name="T76" fmla="*/ 75 w 90"/>
                <a:gd name="T77" fmla="*/ 30 h 63"/>
                <a:gd name="T78" fmla="*/ 70 w 90"/>
                <a:gd name="T79" fmla="*/ 29 h 63"/>
                <a:gd name="T80" fmla="*/ 66 w 90"/>
                <a:gd name="T81" fmla="*/ 25 h 63"/>
                <a:gd name="T82" fmla="*/ 60 w 90"/>
                <a:gd name="T83" fmla="*/ 27 h 63"/>
                <a:gd name="T84" fmla="*/ 58 w 90"/>
                <a:gd name="T85" fmla="*/ 30 h 63"/>
                <a:gd name="T86" fmla="*/ 46 w 90"/>
                <a:gd name="T87" fmla="*/ 30 h 63"/>
                <a:gd name="T88" fmla="*/ 44 w 90"/>
                <a:gd name="T89" fmla="*/ 33 h 63"/>
                <a:gd name="T90" fmla="*/ 39 w 90"/>
                <a:gd name="T91" fmla="*/ 35 h 63"/>
                <a:gd name="T92" fmla="*/ 35 w 90"/>
                <a:gd name="T93" fmla="*/ 31 h 63"/>
                <a:gd name="T94" fmla="*/ 36 w 90"/>
                <a:gd name="T95" fmla="*/ 27 h 63"/>
                <a:gd name="T96" fmla="*/ 47 w 90"/>
                <a:gd name="T97" fmla="*/ 26 h 63"/>
                <a:gd name="T98" fmla="*/ 49 w 90"/>
                <a:gd name="T99" fmla="*/ 25 h 63"/>
                <a:gd name="T100" fmla="*/ 51 w 90"/>
                <a:gd name="T101" fmla="*/ 22 h 63"/>
                <a:gd name="T102" fmla="*/ 51 w 90"/>
                <a:gd name="T103" fmla="*/ 19 h 63"/>
                <a:gd name="T104" fmla="*/ 68 w 90"/>
                <a:gd name="T105" fmla="*/ 18 h 63"/>
                <a:gd name="T106" fmla="*/ 73 w 90"/>
                <a:gd name="T107" fmla="*/ 14 h 63"/>
                <a:gd name="T108" fmla="*/ 69 w 90"/>
                <a:gd name="T109" fmla="*/ 9 h 63"/>
                <a:gd name="T110" fmla="*/ 63 w 90"/>
                <a:gd name="T111" fmla="*/ 14 h 63"/>
                <a:gd name="T112" fmla="*/ 53 w 90"/>
                <a:gd name="T113" fmla="*/ 17 h 63"/>
                <a:gd name="T114" fmla="*/ 46 w 90"/>
                <a:gd name="T115" fmla="*/ 18 h 63"/>
                <a:gd name="T116" fmla="*/ 43 w 90"/>
                <a:gd name="T117" fmla="*/ 14 h 63"/>
                <a:gd name="T118" fmla="*/ 55 w 90"/>
                <a:gd name="T119" fmla="*/ 11 h 63"/>
                <a:gd name="T120" fmla="*/ 59 w 90"/>
                <a:gd name="T121" fmla="*/ 2 h 63"/>
                <a:gd name="T122" fmla="*/ 54 w 90"/>
                <a:gd name="T123" fmla="*/ 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90" h="63">
                  <a:moveTo>
                    <a:pt x="54" y="1"/>
                  </a:moveTo>
                  <a:cubicBezTo>
                    <a:pt x="53" y="1"/>
                    <a:pt x="52" y="3"/>
                    <a:pt x="51" y="5"/>
                  </a:cubicBezTo>
                  <a:cubicBezTo>
                    <a:pt x="50" y="6"/>
                    <a:pt x="49" y="8"/>
                    <a:pt x="48" y="9"/>
                  </a:cubicBezTo>
                  <a:cubicBezTo>
                    <a:pt x="47" y="9"/>
                    <a:pt x="40" y="10"/>
                    <a:pt x="38" y="11"/>
                  </a:cubicBezTo>
                  <a:cubicBezTo>
                    <a:pt x="37" y="11"/>
                    <a:pt x="32" y="12"/>
                    <a:pt x="31" y="13"/>
                  </a:cubicBezTo>
                  <a:cubicBezTo>
                    <a:pt x="30" y="15"/>
                    <a:pt x="27" y="17"/>
                    <a:pt x="27" y="17"/>
                  </a:cubicBezTo>
                  <a:cubicBezTo>
                    <a:pt x="27" y="17"/>
                    <a:pt x="27" y="20"/>
                    <a:pt x="30" y="20"/>
                  </a:cubicBezTo>
                  <a:cubicBezTo>
                    <a:pt x="32" y="20"/>
                    <a:pt x="32" y="22"/>
                    <a:pt x="32" y="22"/>
                  </a:cubicBezTo>
                  <a:cubicBezTo>
                    <a:pt x="32" y="22"/>
                    <a:pt x="31" y="26"/>
                    <a:pt x="30" y="25"/>
                  </a:cubicBezTo>
                  <a:cubicBezTo>
                    <a:pt x="29" y="24"/>
                    <a:pt x="29" y="25"/>
                    <a:pt x="27" y="23"/>
                  </a:cubicBezTo>
                  <a:cubicBezTo>
                    <a:pt x="25" y="22"/>
                    <a:pt x="12" y="9"/>
                    <a:pt x="12" y="9"/>
                  </a:cubicBezTo>
                  <a:cubicBezTo>
                    <a:pt x="12" y="9"/>
                    <a:pt x="9" y="5"/>
                    <a:pt x="9" y="3"/>
                  </a:cubicBezTo>
                  <a:cubicBezTo>
                    <a:pt x="8" y="2"/>
                    <a:pt x="8" y="0"/>
                    <a:pt x="6" y="0"/>
                  </a:cubicBezTo>
                  <a:cubicBezTo>
                    <a:pt x="4" y="0"/>
                    <a:pt x="1" y="1"/>
                    <a:pt x="0" y="3"/>
                  </a:cubicBezTo>
                  <a:cubicBezTo>
                    <a:pt x="0" y="4"/>
                    <a:pt x="0" y="8"/>
                    <a:pt x="2" y="11"/>
                  </a:cubicBezTo>
                  <a:cubicBezTo>
                    <a:pt x="5" y="14"/>
                    <a:pt x="11" y="16"/>
                    <a:pt x="14" y="18"/>
                  </a:cubicBezTo>
                  <a:cubicBezTo>
                    <a:pt x="20" y="22"/>
                    <a:pt x="24" y="26"/>
                    <a:pt x="27" y="30"/>
                  </a:cubicBezTo>
                  <a:cubicBezTo>
                    <a:pt x="30" y="33"/>
                    <a:pt x="38" y="41"/>
                    <a:pt x="40" y="46"/>
                  </a:cubicBezTo>
                  <a:cubicBezTo>
                    <a:pt x="41" y="50"/>
                    <a:pt x="40" y="51"/>
                    <a:pt x="38" y="51"/>
                  </a:cubicBezTo>
                  <a:cubicBezTo>
                    <a:pt x="37" y="51"/>
                    <a:pt x="34" y="49"/>
                    <a:pt x="32" y="48"/>
                  </a:cubicBezTo>
                  <a:cubicBezTo>
                    <a:pt x="31" y="47"/>
                    <a:pt x="30" y="48"/>
                    <a:pt x="30" y="48"/>
                  </a:cubicBezTo>
                  <a:cubicBezTo>
                    <a:pt x="30" y="48"/>
                    <a:pt x="30" y="49"/>
                    <a:pt x="33" y="53"/>
                  </a:cubicBezTo>
                  <a:cubicBezTo>
                    <a:pt x="35" y="56"/>
                    <a:pt x="37" y="62"/>
                    <a:pt x="39" y="62"/>
                  </a:cubicBezTo>
                  <a:cubicBezTo>
                    <a:pt x="40" y="63"/>
                    <a:pt x="48" y="58"/>
                    <a:pt x="47" y="52"/>
                  </a:cubicBezTo>
                  <a:cubicBezTo>
                    <a:pt x="45" y="47"/>
                    <a:pt x="42" y="41"/>
                    <a:pt x="41" y="40"/>
                  </a:cubicBezTo>
                  <a:cubicBezTo>
                    <a:pt x="40" y="39"/>
                    <a:pt x="41" y="37"/>
                    <a:pt x="43" y="38"/>
                  </a:cubicBezTo>
                  <a:cubicBezTo>
                    <a:pt x="46" y="39"/>
                    <a:pt x="49" y="41"/>
                    <a:pt x="53" y="41"/>
                  </a:cubicBezTo>
                  <a:cubicBezTo>
                    <a:pt x="57" y="41"/>
                    <a:pt x="59" y="43"/>
                    <a:pt x="60" y="41"/>
                  </a:cubicBezTo>
                  <a:cubicBezTo>
                    <a:pt x="61" y="39"/>
                    <a:pt x="64" y="36"/>
                    <a:pt x="64" y="35"/>
                  </a:cubicBezTo>
                  <a:cubicBezTo>
                    <a:pt x="64" y="34"/>
                    <a:pt x="67" y="34"/>
                    <a:pt x="69" y="36"/>
                  </a:cubicBezTo>
                  <a:cubicBezTo>
                    <a:pt x="71" y="39"/>
                    <a:pt x="75" y="41"/>
                    <a:pt x="77" y="39"/>
                  </a:cubicBezTo>
                  <a:cubicBezTo>
                    <a:pt x="78" y="36"/>
                    <a:pt x="76" y="33"/>
                    <a:pt x="78" y="32"/>
                  </a:cubicBezTo>
                  <a:cubicBezTo>
                    <a:pt x="80" y="32"/>
                    <a:pt x="81" y="30"/>
                    <a:pt x="82" y="31"/>
                  </a:cubicBezTo>
                  <a:cubicBezTo>
                    <a:pt x="83" y="33"/>
                    <a:pt x="84" y="34"/>
                    <a:pt x="85" y="33"/>
                  </a:cubicBezTo>
                  <a:cubicBezTo>
                    <a:pt x="86" y="32"/>
                    <a:pt x="87" y="31"/>
                    <a:pt x="88" y="29"/>
                  </a:cubicBezTo>
                  <a:cubicBezTo>
                    <a:pt x="90" y="27"/>
                    <a:pt x="89" y="24"/>
                    <a:pt x="87" y="24"/>
                  </a:cubicBezTo>
                  <a:cubicBezTo>
                    <a:pt x="85" y="25"/>
                    <a:pt x="83" y="25"/>
                    <a:pt x="81" y="26"/>
                  </a:cubicBezTo>
                  <a:cubicBezTo>
                    <a:pt x="80" y="26"/>
                    <a:pt x="78" y="26"/>
                    <a:pt x="77" y="28"/>
                  </a:cubicBezTo>
                  <a:cubicBezTo>
                    <a:pt x="76" y="29"/>
                    <a:pt x="76" y="30"/>
                    <a:pt x="75" y="30"/>
                  </a:cubicBezTo>
                  <a:cubicBezTo>
                    <a:pt x="73" y="30"/>
                    <a:pt x="72" y="30"/>
                    <a:pt x="70" y="29"/>
                  </a:cubicBezTo>
                  <a:cubicBezTo>
                    <a:pt x="68" y="27"/>
                    <a:pt x="68" y="26"/>
                    <a:pt x="66" y="25"/>
                  </a:cubicBezTo>
                  <a:cubicBezTo>
                    <a:pt x="64" y="25"/>
                    <a:pt x="60" y="26"/>
                    <a:pt x="60" y="27"/>
                  </a:cubicBezTo>
                  <a:cubicBezTo>
                    <a:pt x="60" y="28"/>
                    <a:pt x="61" y="30"/>
                    <a:pt x="58" y="30"/>
                  </a:cubicBezTo>
                  <a:cubicBezTo>
                    <a:pt x="55" y="31"/>
                    <a:pt x="47" y="29"/>
                    <a:pt x="46" y="30"/>
                  </a:cubicBezTo>
                  <a:cubicBezTo>
                    <a:pt x="44" y="31"/>
                    <a:pt x="46" y="33"/>
                    <a:pt x="44" y="33"/>
                  </a:cubicBezTo>
                  <a:cubicBezTo>
                    <a:pt x="42" y="34"/>
                    <a:pt x="40" y="36"/>
                    <a:pt x="39" y="35"/>
                  </a:cubicBezTo>
                  <a:cubicBezTo>
                    <a:pt x="37" y="34"/>
                    <a:pt x="35" y="31"/>
                    <a:pt x="35" y="31"/>
                  </a:cubicBezTo>
                  <a:cubicBezTo>
                    <a:pt x="35" y="31"/>
                    <a:pt x="33" y="27"/>
                    <a:pt x="36" y="27"/>
                  </a:cubicBezTo>
                  <a:cubicBezTo>
                    <a:pt x="40" y="27"/>
                    <a:pt x="46" y="26"/>
                    <a:pt x="47" y="26"/>
                  </a:cubicBezTo>
                  <a:cubicBezTo>
                    <a:pt x="48" y="26"/>
                    <a:pt x="50" y="26"/>
                    <a:pt x="49" y="25"/>
                  </a:cubicBezTo>
                  <a:cubicBezTo>
                    <a:pt x="49" y="23"/>
                    <a:pt x="52" y="24"/>
                    <a:pt x="51" y="22"/>
                  </a:cubicBezTo>
                  <a:cubicBezTo>
                    <a:pt x="50" y="21"/>
                    <a:pt x="49" y="20"/>
                    <a:pt x="51" y="19"/>
                  </a:cubicBezTo>
                  <a:cubicBezTo>
                    <a:pt x="53" y="19"/>
                    <a:pt x="63" y="19"/>
                    <a:pt x="68" y="18"/>
                  </a:cubicBezTo>
                  <a:cubicBezTo>
                    <a:pt x="73" y="18"/>
                    <a:pt x="73" y="16"/>
                    <a:pt x="73" y="14"/>
                  </a:cubicBezTo>
                  <a:cubicBezTo>
                    <a:pt x="74" y="12"/>
                    <a:pt x="70" y="9"/>
                    <a:pt x="69" y="9"/>
                  </a:cubicBezTo>
                  <a:cubicBezTo>
                    <a:pt x="67" y="10"/>
                    <a:pt x="65" y="13"/>
                    <a:pt x="63" y="14"/>
                  </a:cubicBezTo>
                  <a:cubicBezTo>
                    <a:pt x="61" y="15"/>
                    <a:pt x="53" y="17"/>
                    <a:pt x="53" y="17"/>
                  </a:cubicBezTo>
                  <a:cubicBezTo>
                    <a:pt x="52" y="17"/>
                    <a:pt x="47" y="18"/>
                    <a:pt x="46" y="18"/>
                  </a:cubicBezTo>
                  <a:cubicBezTo>
                    <a:pt x="44" y="18"/>
                    <a:pt x="39" y="14"/>
                    <a:pt x="43" y="14"/>
                  </a:cubicBezTo>
                  <a:cubicBezTo>
                    <a:pt x="48" y="14"/>
                    <a:pt x="53" y="12"/>
                    <a:pt x="55" y="11"/>
                  </a:cubicBezTo>
                  <a:cubicBezTo>
                    <a:pt x="57" y="9"/>
                    <a:pt x="59" y="3"/>
                    <a:pt x="59" y="2"/>
                  </a:cubicBezTo>
                  <a:cubicBezTo>
                    <a:pt x="59" y="1"/>
                    <a:pt x="55" y="1"/>
                    <a:pt x="54"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 name="Freeform 17"/>
            <p:cNvSpPr/>
            <p:nvPr/>
          </p:nvSpPr>
          <p:spPr bwMode="auto">
            <a:xfrm>
              <a:off x="2240315" y="3411488"/>
              <a:ext cx="24458" cy="18454"/>
            </a:xfrm>
            <a:custGeom>
              <a:avLst/>
              <a:gdLst>
                <a:gd name="T0" fmla="*/ 39 w 53"/>
                <a:gd name="T1" fmla="*/ 5 h 40"/>
                <a:gd name="T2" fmla="*/ 36 w 53"/>
                <a:gd name="T3" fmla="*/ 10 h 40"/>
                <a:gd name="T4" fmla="*/ 40 w 53"/>
                <a:gd name="T5" fmla="*/ 14 h 40"/>
                <a:gd name="T6" fmla="*/ 32 w 53"/>
                <a:gd name="T7" fmla="*/ 19 h 40"/>
                <a:gd name="T8" fmla="*/ 24 w 53"/>
                <a:gd name="T9" fmla="*/ 10 h 40"/>
                <a:gd name="T10" fmla="*/ 18 w 53"/>
                <a:gd name="T11" fmla="*/ 2 h 40"/>
                <a:gd name="T12" fmla="*/ 15 w 53"/>
                <a:gd name="T13" fmla="*/ 10 h 40"/>
                <a:gd name="T14" fmla="*/ 21 w 53"/>
                <a:gd name="T15" fmla="*/ 17 h 40"/>
                <a:gd name="T16" fmla="*/ 27 w 53"/>
                <a:gd name="T17" fmla="*/ 24 h 40"/>
                <a:gd name="T18" fmla="*/ 23 w 53"/>
                <a:gd name="T19" fmla="*/ 28 h 40"/>
                <a:gd name="T20" fmla="*/ 11 w 53"/>
                <a:gd name="T21" fmla="*/ 28 h 40"/>
                <a:gd name="T22" fmla="*/ 9 w 53"/>
                <a:gd name="T23" fmla="*/ 20 h 40"/>
                <a:gd name="T24" fmla="*/ 7 w 53"/>
                <a:gd name="T25" fmla="*/ 13 h 40"/>
                <a:gd name="T26" fmla="*/ 3 w 53"/>
                <a:gd name="T27" fmla="*/ 19 h 40"/>
                <a:gd name="T28" fmla="*/ 2 w 53"/>
                <a:gd name="T29" fmla="*/ 28 h 40"/>
                <a:gd name="T30" fmla="*/ 15 w 53"/>
                <a:gd name="T31" fmla="*/ 32 h 40"/>
                <a:gd name="T32" fmla="*/ 25 w 53"/>
                <a:gd name="T33" fmla="*/ 31 h 40"/>
                <a:gd name="T34" fmla="*/ 30 w 53"/>
                <a:gd name="T35" fmla="*/ 31 h 40"/>
                <a:gd name="T36" fmla="*/ 35 w 53"/>
                <a:gd name="T37" fmla="*/ 40 h 40"/>
                <a:gd name="T38" fmla="*/ 42 w 53"/>
                <a:gd name="T39" fmla="*/ 35 h 40"/>
                <a:gd name="T40" fmla="*/ 37 w 53"/>
                <a:gd name="T41" fmla="*/ 26 h 40"/>
                <a:gd name="T42" fmla="*/ 38 w 53"/>
                <a:gd name="T43" fmla="*/ 22 h 40"/>
                <a:gd name="T44" fmla="*/ 46 w 53"/>
                <a:gd name="T45" fmla="*/ 23 h 40"/>
                <a:gd name="T46" fmla="*/ 52 w 53"/>
                <a:gd name="T47" fmla="*/ 19 h 40"/>
                <a:gd name="T48" fmla="*/ 44 w 53"/>
                <a:gd name="T49" fmla="*/ 8 h 40"/>
                <a:gd name="T50" fmla="*/ 39 w 53"/>
                <a:gd name="T51" fmla="*/ 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3" h="40">
                  <a:moveTo>
                    <a:pt x="39" y="5"/>
                  </a:moveTo>
                  <a:cubicBezTo>
                    <a:pt x="36" y="6"/>
                    <a:pt x="35" y="8"/>
                    <a:pt x="36" y="10"/>
                  </a:cubicBezTo>
                  <a:cubicBezTo>
                    <a:pt x="36" y="12"/>
                    <a:pt x="40" y="12"/>
                    <a:pt x="40" y="14"/>
                  </a:cubicBezTo>
                  <a:cubicBezTo>
                    <a:pt x="41" y="18"/>
                    <a:pt x="34" y="19"/>
                    <a:pt x="32" y="19"/>
                  </a:cubicBezTo>
                  <a:cubicBezTo>
                    <a:pt x="32" y="19"/>
                    <a:pt x="25" y="11"/>
                    <a:pt x="24" y="10"/>
                  </a:cubicBezTo>
                  <a:cubicBezTo>
                    <a:pt x="23" y="8"/>
                    <a:pt x="20" y="0"/>
                    <a:pt x="18" y="2"/>
                  </a:cubicBezTo>
                  <a:cubicBezTo>
                    <a:pt x="15" y="3"/>
                    <a:pt x="13" y="7"/>
                    <a:pt x="15" y="10"/>
                  </a:cubicBezTo>
                  <a:cubicBezTo>
                    <a:pt x="16" y="13"/>
                    <a:pt x="19" y="14"/>
                    <a:pt x="21" y="17"/>
                  </a:cubicBezTo>
                  <a:cubicBezTo>
                    <a:pt x="24" y="20"/>
                    <a:pt x="27" y="23"/>
                    <a:pt x="27" y="24"/>
                  </a:cubicBezTo>
                  <a:cubicBezTo>
                    <a:pt x="27" y="25"/>
                    <a:pt x="25" y="27"/>
                    <a:pt x="23" y="28"/>
                  </a:cubicBezTo>
                  <a:cubicBezTo>
                    <a:pt x="20" y="29"/>
                    <a:pt x="12" y="29"/>
                    <a:pt x="11" y="28"/>
                  </a:cubicBezTo>
                  <a:cubicBezTo>
                    <a:pt x="10" y="26"/>
                    <a:pt x="9" y="22"/>
                    <a:pt x="9" y="20"/>
                  </a:cubicBezTo>
                  <a:cubicBezTo>
                    <a:pt x="9" y="17"/>
                    <a:pt x="10" y="11"/>
                    <a:pt x="7" y="13"/>
                  </a:cubicBezTo>
                  <a:cubicBezTo>
                    <a:pt x="4" y="15"/>
                    <a:pt x="5" y="17"/>
                    <a:pt x="3" y="19"/>
                  </a:cubicBezTo>
                  <a:cubicBezTo>
                    <a:pt x="2" y="20"/>
                    <a:pt x="0" y="26"/>
                    <a:pt x="2" y="28"/>
                  </a:cubicBezTo>
                  <a:cubicBezTo>
                    <a:pt x="4" y="30"/>
                    <a:pt x="9" y="33"/>
                    <a:pt x="15" y="32"/>
                  </a:cubicBezTo>
                  <a:cubicBezTo>
                    <a:pt x="21" y="32"/>
                    <a:pt x="23" y="31"/>
                    <a:pt x="25" y="31"/>
                  </a:cubicBezTo>
                  <a:cubicBezTo>
                    <a:pt x="27" y="31"/>
                    <a:pt x="30" y="29"/>
                    <a:pt x="30" y="31"/>
                  </a:cubicBezTo>
                  <a:cubicBezTo>
                    <a:pt x="30" y="33"/>
                    <a:pt x="32" y="40"/>
                    <a:pt x="35" y="40"/>
                  </a:cubicBezTo>
                  <a:cubicBezTo>
                    <a:pt x="38" y="40"/>
                    <a:pt x="42" y="38"/>
                    <a:pt x="42" y="35"/>
                  </a:cubicBezTo>
                  <a:cubicBezTo>
                    <a:pt x="41" y="32"/>
                    <a:pt x="37" y="26"/>
                    <a:pt x="37" y="26"/>
                  </a:cubicBezTo>
                  <a:cubicBezTo>
                    <a:pt x="37" y="26"/>
                    <a:pt x="36" y="21"/>
                    <a:pt x="38" y="22"/>
                  </a:cubicBezTo>
                  <a:cubicBezTo>
                    <a:pt x="40" y="22"/>
                    <a:pt x="43" y="23"/>
                    <a:pt x="46" y="23"/>
                  </a:cubicBezTo>
                  <a:cubicBezTo>
                    <a:pt x="48" y="23"/>
                    <a:pt x="53" y="22"/>
                    <a:pt x="52" y="19"/>
                  </a:cubicBezTo>
                  <a:cubicBezTo>
                    <a:pt x="50" y="16"/>
                    <a:pt x="45" y="10"/>
                    <a:pt x="44" y="8"/>
                  </a:cubicBezTo>
                  <a:cubicBezTo>
                    <a:pt x="43" y="7"/>
                    <a:pt x="41" y="4"/>
                    <a:pt x="39"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 name="Freeform 18"/>
            <p:cNvSpPr/>
            <p:nvPr/>
          </p:nvSpPr>
          <p:spPr bwMode="auto">
            <a:xfrm>
              <a:off x="2161829" y="3316326"/>
              <a:ext cx="38465" cy="33796"/>
            </a:xfrm>
            <a:custGeom>
              <a:avLst/>
              <a:gdLst>
                <a:gd name="T0" fmla="*/ 59 w 83"/>
                <a:gd name="T1" fmla="*/ 15 h 73"/>
                <a:gd name="T2" fmla="*/ 51 w 83"/>
                <a:gd name="T3" fmla="*/ 27 h 73"/>
                <a:gd name="T4" fmla="*/ 50 w 83"/>
                <a:gd name="T5" fmla="*/ 27 h 73"/>
                <a:gd name="T6" fmla="*/ 38 w 83"/>
                <a:gd name="T7" fmla="*/ 25 h 73"/>
                <a:gd name="T8" fmla="*/ 29 w 83"/>
                <a:gd name="T9" fmla="*/ 20 h 73"/>
                <a:gd name="T10" fmla="*/ 24 w 83"/>
                <a:gd name="T11" fmla="*/ 24 h 73"/>
                <a:gd name="T12" fmla="*/ 27 w 83"/>
                <a:gd name="T13" fmla="*/ 35 h 73"/>
                <a:gd name="T14" fmla="*/ 37 w 83"/>
                <a:gd name="T15" fmla="*/ 38 h 73"/>
                <a:gd name="T16" fmla="*/ 43 w 83"/>
                <a:gd name="T17" fmla="*/ 37 h 73"/>
                <a:gd name="T18" fmla="*/ 40 w 83"/>
                <a:gd name="T19" fmla="*/ 41 h 73"/>
                <a:gd name="T20" fmla="*/ 27 w 83"/>
                <a:gd name="T21" fmla="*/ 54 h 73"/>
                <a:gd name="T22" fmla="*/ 12 w 83"/>
                <a:gd name="T23" fmla="*/ 62 h 73"/>
                <a:gd name="T24" fmla="*/ 9 w 83"/>
                <a:gd name="T25" fmla="*/ 59 h 73"/>
                <a:gd name="T26" fmla="*/ 4 w 83"/>
                <a:gd name="T27" fmla="*/ 61 h 73"/>
                <a:gd name="T28" fmla="*/ 2 w 83"/>
                <a:gd name="T29" fmla="*/ 69 h 73"/>
                <a:gd name="T30" fmla="*/ 6 w 83"/>
                <a:gd name="T31" fmla="*/ 73 h 73"/>
                <a:gd name="T32" fmla="*/ 20 w 83"/>
                <a:gd name="T33" fmla="*/ 64 h 73"/>
                <a:gd name="T34" fmla="*/ 39 w 83"/>
                <a:gd name="T35" fmla="*/ 53 h 73"/>
                <a:gd name="T36" fmla="*/ 52 w 83"/>
                <a:gd name="T37" fmla="*/ 36 h 73"/>
                <a:gd name="T38" fmla="*/ 68 w 83"/>
                <a:gd name="T39" fmla="*/ 36 h 73"/>
                <a:gd name="T40" fmla="*/ 76 w 83"/>
                <a:gd name="T41" fmla="*/ 37 h 73"/>
                <a:gd name="T42" fmla="*/ 81 w 83"/>
                <a:gd name="T43" fmla="*/ 32 h 73"/>
                <a:gd name="T44" fmla="*/ 73 w 83"/>
                <a:gd name="T45" fmla="*/ 27 h 73"/>
                <a:gd name="T46" fmla="*/ 64 w 83"/>
                <a:gd name="T47" fmla="*/ 28 h 73"/>
                <a:gd name="T48" fmla="*/ 58 w 83"/>
                <a:gd name="T49" fmla="*/ 28 h 73"/>
                <a:gd name="T50" fmla="*/ 62 w 83"/>
                <a:gd name="T51" fmla="*/ 22 h 73"/>
                <a:gd name="T52" fmla="*/ 66 w 83"/>
                <a:gd name="T53" fmla="*/ 18 h 73"/>
                <a:gd name="T54" fmla="*/ 71 w 83"/>
                <a:gd name="T55" fmla="*/ 12 h 73"/>
                <a:gd name="T56" fmla="*/ 70 w 83"/>
                <a:gd name="T57" fmla="*/ 2 h 73"/>
                <a:gd name="T58" fmla="*/ 63 w 83"/>
                <a:gd name="T59" fmla="*/ 4 h 73"/>
                <a:gd name="T60" fmla="*/ 59 w 83"/>
                <a:gd name="T61" fmla="*/ 1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3" h="73">
                  <a:moveTo>
                    <a:pt x="59" y="15"/>
                  </a:moveTo>
                  <a:cubicBezTo>
                    <a:pt x="58" y="15"/>
                    <a:pt x="55" y="21"/>
                    <a:pt x="51" y="27"/>
                  </a:cubicBezTo>
                  <a:cubicBezTo>
                    <a:pt x="50" y="27"/>
                    <a:pt x="50" y="27"/>
                    <a:pt x="50" y="27"/>
                  </a:cubicBezTo>
                  <a:cubicBezTo>
                    <a:pt x="48" y="27"/>
                    <a:pt x="40" y="27"/>
                    <a:pt x="38" y="25"/>
                  </a:cubicBezTo>
                  <a:cubicBezTo>
                    <a:pt x="35" y="23"/>
                    <a:pt x="31" y="20"/>
                    <a:pt x="29" y="20"/>
                  </a:cubicBezTo>
                  <a:cubicBezTo>
                    <a:pt x="27" y="20"/>
                    <a:pt x="25" y="21"/>
                    <a:pt x="24" y="24"/>
                  </a:cubicBezTo>
                  <a:cubicBezTo>
                    <a:pt x="23" y="27"/>
                    <a:pt x="23" y="30"/>
                    <a:pt x="27" y="35"/>
                  </a:cubicBezTo>
                  <a:cubicBezTo>
                    <a:pt x="32" y="40"/>
                    <a:pt x="33" y="39"/>
                    <a:pt x="37" y="38"/>
                  </a:cubicBezTo>
                  <a:cubicBezTo>
                    <a:pt x="38" y="38"/>
                    <a:pt x="41" y="37"/>
                    <a:pt x="43" y="37"/>
                  </a:cubicBezTo>
                  <a:cubicBezTo>
                    <a:pt x="42" y="39"/>
                    <a:pt x="40" y="41"/>
                    <a:pt x="40" y="41"/>
                  </a:cubicBezTo>
                  <a:cubicBezTo>
                    <a:pt x="38" y="43"/>
                    <a:pt x="31" y="51"/>
                    <a:pt x="27" y="54"/>
                  </a:cubicBezTo>
                  <a:cubicBezTo>
                    <a:pt x="23" y="57"/>
                    <a:pt x="12" y="62"/>
                    <a:pt x="12" y="62"/>
                  </a:cubicBezTo>
                  <a:cubicBezTo>
                    <a:pt x="13" y="62"/>
                    <a:pt x="10" y="63"/>
                    <a:pt x="9" y="59"/>
                  </a:cubicBezTo>
                  <a:cubicBezTo>
                    <a:pt x="9" y="56"/>
                    <a:pt x="7" y="59"/>
                    <a:pt x="4" y="61"/>
                  </a:cubicBezTo>
                  <a:cubicBezTo>
                    <a:pt x="0" y="63"/>
                    <a:pt x="2" y="67"/>
                    <a:pt x="2" y="69"/>
                  </a:cubicBezTo>
                  <a:cubicBezTo>
                    <a:pt x="1" y="72"/>
                    <a:pt x="1" y="73"/>
                    <a:pt x="6" y="73"/>
                  </a:cubicBezTo>
                  <a:cubicBezTo>
                    <a:pt x="11" y="72"/>
                    <a:pt x="15" y="67"/>
                    <a:pt x="20" y="64"/>
                  </a:cubicBezTo>
                  <a:cubicBezTo>
                    <a:pt x="26" y="62"/>
                    <a:pt x="35" y="57"/>
                    <a:pt x="39" y="53"/>
                  </a:cubicBezTo>
                  <a:cubicBezTo>
                    <a:pt x="42" y="50"/>
                    <a:pt x="49" y="41"/>
                    <a:pt x="52" y="36"/>
                  </a:cubicBezTo>
                  <a:cubicBezTo>
                    <a:pt x="57" y="36"/>
                    <a:pt x="66" y="36"/>
                    <a:pt x="68" y="36"/>
                  </a:cubicBezTo>
                  <a:cubicBezTo>
                    <a:pt x="70" y="36"/>
                    <a:pt x="72" y="37"/>
                    <a:pt x="76" y="37"/>
                  </a:cubicBezTo>
                  <a:cubicBezTo>
                    <a:pt x="79" y="37"/>
                    <a:pt x="83" y="35"/>
                    <a:pt x="81" y="32"/>
                  </a:cubicBezTo>
                  <a:cubicBezTo>
                    <a:pt x="79" y="30"/>
                    <a:pt x="77" y="26"/>
                    <a:pt x="73" y="27"/>
                  </a:cubicBezTo>
                  <a:cubicBezTo>
                    <a:pt x="70" y="28"/>
                    <a:pt x="67" y="28"/>
                    <a:pt x="64" y="28"/>
                  </a:cubicBezTo>
                  <a:cubicBezTo>
                    <a:pt x="63" y="28"/>
                    <a:pt x="61" y="28"/>
                    <a:pt x="58" y="28"/>
                  </a:cubicBezTo>
                  <a:cubicBezTo>
                    <a:pt x="60" y="25"/>
                    <a:pt x="61" y="23"/>
                    <a:pt x="62" y="22"/>
                  </a:cubicBezTo>
                  <a:cubicBezTo>
                    <a:pt x="64" y="19"/>
                    <a:pt x="65" y="18"/>
                    <a:pt x="66" y="18"/>
                  </a:cubicBezTo>
                  <a:cubicBezTo>
                    <a:pt x="67" y="17"/>
                    <a:pt x="70" y="15"/>
                    <a:pt x="71" y="12"/>
                  </a:cubicBezTo>
                  <a:cubicBezTo>
                    <a:pt x="73" y="10"/>
                    <a:pt x="72" y="3"/>
                    <a:pt x="70" y="2"/>
                  </a:cubicBezTo>
                  <a:cubicBezTo>
                    <a:pt x="68" y="0"/>
                    <a:pt x="64" y="1"/>
                    <a:pt x="63" y="4"/>
                  </a:cubicBezTo>
                  <a:cubicBezTo>
                    <a:pt x="61" y="8"/>
                    <a:pt x="60" y="15"/>
                    <a:pt x="59"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 name="Freeform 19"/>
            <p:cNvSpPr/>
            <p:nvPr/>
          </p:nvSpPr>
          <p:spPr bwMode="auto">
            <a:xfrm>
              <a:off x="2048212" y="3377248"/>
              <a:ext cx="134961" cy="193659"/>
            </a:xfrm>
            <a:custGeom>
              <a:avLst/>
              <a:gdLst>
                <a:gd name="T0" fmla="*/ 146 w 292"/>
                <a:gd name="T1" fmla="*/ 24 h 419"/>
                <a:gd name="T2" fmla="*/ 142 w 292"/>
                <a:gd name="T3" fmla="*/ 24 h 419"/>
                <a:gd name="T4" fmla="*/ 127 w 292"/>
                <a:gd name="T5" fmla="*/ 6 h 419"/>
                <a:gd name="T6" fmla="*/ 108 w 292"/>
                <a:gd name="T7" fmla="*/ 7 h 419"/>
                <a:gd name="T8" fmla="*/ 93 w 292"/>
                <a:gd name="T9" fmla="*/ 0 h 419"/>
                <a:gd name="T10" fmla="*/ 108 w 292"/>
                <a:gd name="T11" fmla="*/ 21 h 419"/>
                <a:gd name="T12" fmla="*/ 123 w 292"/>
                <a:gd name="T13" fmla="*/ 22 h 419"/>
                <a:gd name="T14" fmla="*/ 136 w 292"/>
                <a:gd name="T15" fmla="*/ 24 h 419"/>
                <a:gd name="T16" fmla="*/ 96 w 292"/>
                <a:gd name="T17" fmla="*/ 49 h 419"/>
                <a:gd name="T18" fmla="*/ 89 w 292"/>
                <a:gd name="T19" fmla="*/ 116 h 419"/>
                <a:gd name="T20" fmla="*/ 65 w 292"/>
                <a:gd name="T21" fmla="*/ 116 h 419"/>
                <a:gd name="T22" fmla="*/ 38 w 292"/>
                <a:gd name="T23" fmla="*/ 154 h 419"/>
                <a:gd name="T24" fmla="*/ 28 w 292"/>
                <a:gd name="T25" fmla="*/ 334 h 419"/>
                <a:gd name="T26" fmla="*/ 0 w 292"/>
                <a:gd name="T27" fmla="*/ 419 h 419"/>
                <a:gd name="T28" fmla="*/ 33 w 292"/>
                <a:gd name="T29" fmla="*/ 419 h 419"/>
                <a:gd name="T30" fmla="*/ 49 w 292"/>
                <a:gd name="T31" fmla="*/ 397 h 419"/>
                <a:gd name="T32" fmla="*/ 40 w 292"/>
                <a:gd name="T33" fmla="*/ 419 h 419"/>
                <a:gd name="T34" fmla="*/ 69 w 292"/>
                <a:gd name="T35" fmla="*/ 419 h 419"/>
                <a:gd name="T36" fmla="*/ 76 w 292"/>
                <a:gd name="T37" fmla="*/ 383 h 419"/>
                <a:gd name="T38" fmla="*/ 85 w 292"/>
                <a:gd name="T39" fmla="*/ 181 h 419"/>
                <a:gd name="T40" fmla="*/ 98 w 292"/>
                <a:gd name="T41" fmla="*/ 164 h 419"/>
                <a:gd name="T42" fmla="*/ 141 w 292"/>
                <a:gd name="T43" fmla="*/ 164 h 419"/>
                <a:gd name="T44" fmla="*/ 141 w 292"/>
                <a:gd name="T45" fmla="*/ 75 h 419"/>
                <a:gd name="T46" fmla="*/ 123 w 292"/>
                <a:gd name="T47" fmla="*/ 52 h 419"/>
                <a:gd name="T48" fmla="*/ 146 w 292"/>
                <a:gd name="T49" fmla="*/ 29 h 419"/>
                <a:gd name="T50" fmla="*/ 169 w 292"/>
                <a:gd name="T51" fmla="*/ 52 h 419"/>
                <a:gd name="T52" fmla="*/ 151 w 292"/>
                <a:gd name="T53" fmla="*/ 75 h 419"/>
                <a:gd name="T54" fmla="*/ 151 w 292"/>
                <a:gd name="T55" fmla="*/ 164 h 419"/>
                <a:gd name="T56" fmla="*/ 195 w 292"/>
                <a:gd name="T57" fmla="*/ 164 h 419"/>
                <a:gd name="T58" fmla="*/ 207 w 292"/>
                <a:gd name="T59" fmla="*/ 181 h 419"/>
                <a:gd name="T60" fmla="*/ 216 w 292"/>
                <a:gd name="T61" fmla="*/ 383 h 419"/>
                <a:gd name="T62" fmla="*/ 224 w 292"/>
                <a:gd name="T63" fmla="*/ 419 h 419"/>
                <a:gd name="T64" fmla="*/ 252 w 292"/>
                <a:gd name="T65" fmla="*/ 419 h 419"/>
                <a:gd name="T66" fmla="*/ 243 w 292"/>
                <a:gd name="T67" fmla="*/ 397 h 419"/>
                <a:gd name="T68" fmla="*/ 259 w 292"/>
                <a:gd name="T69" fmla="*/ 419 h 419"/>
                <a:gd name="T70" fmla="*/ 292 w 292"/>
                <a:gd name="T71" fmla="*/ 419 h 419"/>
                <a:gd name="T72" fmla="*/ 265 w 292"/>
                <a:gd name="T73" fmla="*/ 334 h 419"/>
                <a:gd name="T74" fmla="*/ 254 w 292"/>
                <a:gd name="T75" fmla="*/ 154 h 419"/>
                <a:gd name="T76" fmla="*/ 227 w 292"/>
                <a:gd name="T77" fmla="*/ 116 h 419"/>
                <a:gd name="T78" fmla="*/ 204 w 292"/>
                <a:gd name="T79" fmla="*/ 116 h 419"/>
                <a:gd name="T80" fmla="*/ 197 w 292"/>
                <a:gd name="T81" fmla="*/ 49 h 419"/>
                <a:gd name="T82" fmla="*/ 156 w 292"/>
                <a:gd name="T83" fmla="*/ 24 h 419"/>
                <a:gd name="T84" fmla="*/ 170 w 292"/>
                <a:gd name="T85" fmla="*/ 22 h 419"/>
                <a:gd name="T86" fmla="*/ 184 w 292"/>
                <a:gd name="T87" fmla="*/ 21 h 419"/>
                <a:gd name="T88" fmla="*/ 200 w 292"/>
                <a:gd name="T89" fmla="*/ 0 h 419"/>
                <a:gd name="T90" fmla="*/ 185 w 292"/>
                <a:gd name="T91" fmla="*/ 7 h 419"/>
                <a:gd name="T92" fmla="*/ 166 w 292"/>
                <a:gd name="T93" fmla="*/ 6 h 419"/>
                <a:gd name="T94" fmla="*/ 151 w 292"/>
                <a:gd name="T95" fmla="*/ 24 h 419"/>
                <a:gd name="T96" fmla="*/ 146 w 292"/>
                <a:gd name="T97" fmla="*/ 24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92" h="419">
                  <a:moveTo>
                    <a:pt x="146" y="24"/>
                  </a:moveTo>
                  <a:cubicBezTo>
                    <a:pt x="145" y="24"/>
                    <a:pt x="143" y="24"/>
                    <a:pt x="142" y="24"/>
                  </a:cubicBezTo>
                  <a:cubicBezTo>
                    <a:pt x="141" y="16"/>
                    <a:pt x="136" y="7"/>
                    <a:pt x="127" y="6"/>
                  </a:cubicBezTo>
                  <a:cubicBezTo>
                    <a:pt x="120" y="6"/>
                    <a:pt x="115" y="7"/>
                    <a:pt x="108" y="7"/>
                  </a:cubicBezTo>
                  <a:cubicBezTo>
                    <a:pt x="101" y="7"/>
                    <a:pt x="96" y="4"/>
                    <a:pt x="93" y="0"/>
                  </a:cubicBezTo>
                  <a:cubicBezTo>
                    <a:pt x="95" y="10"/>
                    <a:pt x="97" y="20"/>
                    <a:pt x="108" y="21"/>
                  </a:cubicBezTo>
                  <a:cubicBezTo>
                    <a:pt x="113" y="22"/>
                    <a:pt x="118" y="22"/>
                    <a:pt x="123" y="22"/>
                  </a:cubicBezTo>
                  <a:cubicBezTo>
                    <a:pt x="130" y="22"/>
                    <a:pt x="134" y="23"/>
                    <a:pt x="136" y="24"/>
                  </a:cubicBezTo>
                  <a:cubicBezTo>
                    <a:pt x="118" y="26"/>
                    <a:pt x="101" y="33"/>
                    <a:pt x="96" y="49"/>
                  </a:cubicBezTo>
                  <a:cubicBezTo>
                    <a:pt x="91" y="64"/>
                    <a:pt x="92" y="100"/>
                    <a:pt x="89" y="116"/>
                  </a:cubicBezTo>
                  <a:cubicBezTo>
                    <a:pt x="81" y="116"/>
                    <a:pt x="73" y="116"/>
                    <a:pt x="65" y="116"/>
                  </a:cubicBezTo>
                  <a:cubicBezTo>
                    <a:pt x="45" y="116"/>
                    <a:pt x="39" y="133"/>
                    <a:pt x="38" y="154"/>
                  </a:cubicBezTo>
                  <a:cubicBezTo>
                    <a:pt x="35" y="214"/>
                    <a:pt x="31" y="274"/>
                    <a:pt x="28" y="334"/>
                  </a:cubicBezTo>
                  <a:cubicBezTo>
                    <a:pt x="25" y="381"/>
                    <a:pt x="15" y="403"/>
                    <a:pt x="0" y="419"/>
                  </a:cubicBezTo>
                  <a:cubicBezTo>
                    <a:pt x="11" y="419"/>
                    <a:pt x="22" y="419"/>
                    <a:pt x="33" y="419"/>
                  </a:cubicBezTo>
                  <a:cubicBezTo>
                    <a:pt x="38" y="415"/>
                    <a:pt x="41" y="409"/>
                    <a:pt x="49" y="397"/>
                  </a:cubicBezTo>
                  <a:cubicBezTo>
                    <a:pt x="46" y="408"/>
                    <a:pt x="43" y="414"/>
                    <a:pt x="40" y="419"/>
                  </a:cubicBezTo>
                  <a:cubicBezTo>
                    <a:pt x="50" y="419"/>
                    <a:pt x="59" y="419"/>
                    <a:pt x="69" y="419"/>
                  </a:cubicBezTo>
                  <a:cubicBezTo>
                    <a:pt x="74" y="408"/>
                    <a:pt x="75" y="396"/>
                    <a:pt x="76" y="383"/>
                  </a:cubicBezTo>
                  <a:cubicBezTo>
                    <a:pt x="79" y="316"/>
                    <a:pt x="82" y="248"/>
                    <a:pt x="85" y="181"/>
                  </a:cubicBezTo>
                  <a:cubicBezTo>
                    <a:pt x="85" y="170"/>
                    <a:pt x="89" y="164"/>
                    <a:pt x="98" y="164"/>
                  </a:cubicBezTo>
                  <a:cubicBezTo>
                    <a:pt x="112" y="164"/>
                    <a:pt x="127" y="164"/>
                    <a:pt x="141" y="164"/>
                  </a:cubicBezTo>
                  <a:cubicBezTo>
                    <a:pt x="141" y="134"/>
                    <a:pt x="141" y="104"/>
                    <a:pt x="141" y="75"/>
                  </a:cubicBezTo>
                  <a:cubicBezTo>
                    <a:pt x="131" y="72"/>
                    <a:pt x="123" y="63"/>
                    <a:pt x="123" y="52"/>
                  </a:cubicBezTo>
                  <a:cubicBezTo>
                    <a:pt x="123" y="39"/>
                    <a:pt x="133" y="29"/>
                    <a:pt x="146" y="29"/>
                  </a:cubicBezTo>
                  <a:cubicBezTo>
                    <a:pt x="159" y="29"/>
                    <a:pt x="169" y="39"/>
                    <a:pt x="169" y="52"/>
                  </a:cubicBezTo>
                  <a:cubicBezTo>
                    <a:pt x="169" y="63"/>
                    <a:pt x="162" y="72"/>
                    <a:pt x="151" y="75"/>
                  </a:cubicBezTo>
                  <a:cubicBezTo>
                    <a:pt x="151" y="104"/>
                    <a:pt x="151" y="134"/>
                    <a:pt x="151" y="164"/>
                  </a:cubicBezTo>
                  <a:cubicBezTo>
                    <a:pt x="166" y="164"/>
                    <a:pt x="180" y="164"/>
                    <a:pt x="195" y="164"/>
                  </a:cubicBezTo>
                  <a:cubicBezTo>
                    <a:pt x="203" y="164"/>
                    <a:pt x="207" y="170"/>
                    <a:pt x="207" y="181"/>
                  </a:cubicBezTo>
                  <a:cubicBezTo>
                    <a:pt x="210" y="248"/>
                    <a:pt x="213" y="316"/>
                    <a:pt x="216" y="383"/>
                  </a:cubicBezTo>
                  <a:cubicBezTo>
                    <a:pt x="217" y="396"/>
                    <a:pt x="218" y="408"/>
                    <a:pt x="224" y="419"/>
                  </a:cubicBezTo>
                  <a:cubicBezTo>
                    <a:pt x="233" y="419"/>
                    <a:pt x="243" y="419"/>
                    <a:pt x="252" y="419"/>
                  </a:cubicBezTo>
                  <a:cubicBezTo>
                    <a:pt x="249" y="414"/>
                    <a:pt x="246" y="408"/>
                    <a:pt x="243" y="397"/>
                  </a:cubicBezTo>
                  <a:cubicBezTo>
                    <a:pt x="251" y="409"/>
                    <a:pt x="255" y="415"/>
                    <a:pt x="259" y="419"/>
                  </a:cubicBezTo>
                  <a:cubicBezTo>
                    <a:pt x="270" y="419"/>
                    <a:pt x="281" y="419"/>
                    <a:pt x="292" y="419"/>
                  </a:cubicBezTo>
                  <a:cubicBezTo>
                    <a:pt x="277" y="403"/>
                    <a:pt x="267" y="381"/>
                    <a:pt x="265" y="334"/>
                  </a:cubicBezTo>
                  <a:cubicBezTo>
                    <a:pt x="262" y="274"/>
                    <a:pt x="258" y="214"/>
                    <a:pt x="254" y="154"/>
                  </a:cubicBezTo>
                  <a:cubicBezTo>
                    <a:pt x="253" y="133"/>
                    <a:pt x="247" y="116"/>
                    <a:pt x="227" y="116"/>
                  </a:cubicBezTo>
                  <a:cubicBezTo>
                    <a:pt x="219" y="116"/>
                    <a:pt x="211" y="116"/>
                    <a:pt x="204" y="116"/>
                  </a:cubicBezTo>
                  <a:cubicBezTo>
                    <a:pt x="200" y="100"/>
                    <a:pt x="202" y="64"/>
                    <a:pt x="197" y="49"/>
                  </a:cubicBezTo>
                  <a:cubicBezTo>
                    <a:pt x="191" y="33"/>
                    <a:pt x="174" y="26"/>
                    <a:pt x="156" y="24"/>
                  </a:cubicBezTo>
                  <a:cubicBezTo>
                    <a:pt x="159" y="23"/>
                    <a:pt x="163" y="22"/>
                    <a:pt x="170" y="22"/>
                  </a:cubicBezTo>
                  <a:cubicBezTo>
                    <a:pt x="174" y="22"/>
                    <a:pt x="180" y="22"/>
                    <a:pt x="184" y="21"/>
                  </a:cubicBezTo>
                  <a:cubicBezTo>
                    <a:pt x="195" y="20"/>
                    <a:pt x="198" y="10"/>
                    <a:pt x="200" y="0"/>
                  </a:cubicBezTo>
                  <a:cubicBezTo>
                    <a:pt x="197" y="4"/>
                    <a:pt x="192" y="7"/>
                    <a:pt x="185" y="7"/>
                  </a:cubicBezTo>
                  <a:cubicBezTo>
                    <a:pt x="177" y="7"/>
                    <a:pt x="173" y="6"/>
                    <a:pt x="166" y="6"/>
                  </a:cubicBezTo>
                  <a:cubicBezTo>
                    <a:pt x="156" y="7"/>
                    <a:pt x="152" y="16"/>
                    <a:pt x="151" y="24"/>
                  </a:cubicBezTo>
                  <a:cubicBezTo>
                    <a:pt x="149" y="24"/>
                    <a:pt x="148" y="24"/>
                    <a:pt x="146" y="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 name="Freeform 20"/>
            <p:cNvSpPr>
              <a:spLocks noEditPoints="1"/>
            </p:cNvSpPr>
            <p:nvPr/>
          </p:nvSpPr>
          <p:spPr bwMode="auto">
            <a:xfrm>
              <a:off x="1913029" y="3281641"/>
              <a:ext cx="404883" cy="404883"/>
            </a:xfrm>
            <a:custGeom>
              <a:avLst/>
              <a:gdLst>
                <a:gd name="T0" fmla="*/ 439 w 877"/>
                <a:gd name="T1" fmla="*/ 0 h 876"/>
                <a:gd name="T2" fmla="*/ 877 w 877"/>
                <a:gd name="T3" fmla="*/ 438 h 876"/>
                <a:gd name="T4" fmla="*/ 439 w 877"/>
                <a:gd name="T5" fmla="*/ 876 h 876"/>
                <a:gd name="T6" fmla="*/ 0 w 877"/>
                <a:gd name="T7" fmla="*/ 438 h 876"/>
                <a:gd name="T8" fmla="*/ 439 w 877"/>
                <a:gd name="T9" fmla="*/ 0 h 876"/>
                <a:gd name="T10" fmla="*/ 439 w 877"/>
                <a:gd name="T11" fmla="*/ 16 h 876"/>
                <a:gd name="T12" fmla="*/ 439 w 877"/>
                <a:gd name="T13" fmla="*/ 16 h 876"/>
                <a:gd name="T14" fmla="*/ 16 w 877"/>
                <a:gd name="T15" fmla="*/ 438 h 876"/>
                <a:gd name="T16" fmla="*/ 439 w 877"/>
                <a:gd name="T17" fmla="*/ 861 h 876"/>
                <a:gd name="T18" fmla="*/ 861 w 877"/>
                <a:gd name="T19" fmla="*/ 438 h 876"/>
                <a:gd name="T20" fmla="*/ 439 w 877"/>
                <a:gd name="T21" fmla="*/ 16 h 8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77" h="876">
                  <a:moveTo>
                    <a:pt x="439" y="0"/>
                  </a:moveTo>
                  <a:cubicBezTo>
                    <a:pt x="680" y="0"/>
                    <a:pt x="877" y="197"/>
                    <a:pt x="877" y="438"/>
                  </a:cubicBezTo>
                  <a:cubicBezTo>
                    <a:pt x="877" y="679"/>
                    <a:pt x="680" y="876"/>
                    <a:pt x="439" y="876"/>
                  </a:cubicBezTo>
                  <a:cubicBezTo>
                    <a:pt x="197" y="876"/>
                    <a:pt x="0" y="679"/>
                    <a:pt x="0" y="438"/>
                  </a:cubicBezTo>
                  <a:cubicBezTo>
                    <a:pt x="0" y="197"/>
                    <a:pt x="197" y="0"/>
                    <a:pt x="439" y="0"/>
                  </a:cubicBezTo>
                  <a:close/>
                  <a:moveTo>
                    <a:pt x="439" y="16"/>
                  </a:moveTo>
                  <a:cubicBezTo>
                    <a:pt x="439" y="16"/>
                    <a:pt x="439" y="16"/>
                    <a:pt x="439" y="16"/>
                  </a:cubicBezTo>
                  <a:cubicBezTo>
                    <a:pt x="206" y="16"/>
                    <a:pt x="16" y="205"/>
                    <a:pt x="16" y="438"/>
                  </a:cubicBezTo>
                  <a:cubicBezTo>
                    <a:pt x="16" y="671"/>
                    <a:pt x="206" y="861"/>
                    <a:pt x="439" y="861"/>
                  </a:cubicBezTo>
                  <a:cubicBezTo>
                    <a:pt x="671" y="861"/>
                    <a:pt x="861" y="671"/>
                    <a:pt x="861" y="438"/>
                  </a:cubicBezTo>
                  <a:cubicBezTo>
                    <a:pt x="861" y="205"/>
                    <a:pt x="671" y="16"/>
                    <a:pt x="439"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 name="Freeform 21"/>
            <p:cNvSpPr>
              <a:spLocks noEditPoints="1"/>
            </p:cNvSpPr>
            <p:nvPr/>
          </p:nvSpPr>
          <p:spPr bwMode="auto">
            <a:xfrm>
              <a:off x="1937931" y="3475300"/>
              <a:ext cx="354189" cy="186322"/>
            </a:xfrm>
            <a:custGeom>
              <a:avLst/>
              <a:gdLst>
                <a:gd name="T0" fmla="*/ 23 w 767"/>
                <a:gd name="T1" fmla="*/ 25 h 403"/>
                <a:gd name="T2" fmla="*/ 57 w 767"/>
                <a:gd name="T3" fmla="*/ 38 h 403"/>
                <a:gd name="T4" fmla="*/ 55 w 767"/>
                <a:gd name="T5" fmla="*/ 29 h 403"/>
                <a:gd name="T6" fmla="*/ 19 w 767"/>
                <a:gd name="T7" fmla="*/ 52 h 403"/>
                <a:gd name="T8" fmla="*/ 20 w 767"/>
                <a:gd name="T9" fmla="*/ 96 h 403"/>
                <a:gd name="T10" fmla="*/ 17 w 767"/>
                <a:gd name="T11" fmla="*/ 79 h 403"/>
                <a:gd name="T12" fmla="*/ 55 w 767"/>
                <a:gd name="T13" fmla="*/ 90 h 403"/>
                <a:gd name="T14" fmla="*/ 33 w 767"/>
                <a:gd name="T15" fmla="*/ 123 h 403"/>
                <a:gd name="T16" fmla="*/ 87 w 767"/>
                <a:gd name="T17" fmla="*/ 156 h 403"/>
                <a:gd name="T18" fmla="*/ 31 w 767"/>
                <a:gd name="T19" fmla="*/ 156 h 403"/>
                <a:gd name="T20" fmla="*/ 74 w 767"/>
                <a:gd name="T21" fmla="*/ 224 h 403"/>
                <a:gd name="T22" fmla="*/ 113 w 767"/>
                <a:gd name="T23" fmla="*/ 220 h 403"/>
                <a:gd name="T24" fmla="*/ 92 w 767"/>
                <a:gd name="T25" fmla="*/ 213 h 403"/>
                <a:gd name="T26" fmla="*/ 90 w 767"/>
                <a:gd name="T27" fmla="*/ 171 h 403"/>
                <a:gd name="T28" fmla="*/ 61 w 767"/>
                <a:gd name="T29" fmla="*/ 214 h 403"/>
                <a:gd name="T30" fmla="*/ 173 w 767"/>
                <a:gd name="T31" fmla="*/ 271 h 403"/>
                <a:gd name="T32" fmla="*/ 111 w 767"/>
                <a:gd name="T33" fmla="*/ 288 h 403"/>
                <a:gd name="T34" fmla="*/ 153 w 767"/>
                <a:gd name="T35" fmla="*/ 252 h 403"/>
                <a:gd name="T36" fmla="*/ 158 w 767"/>
                <a:gd name="T37" fmla="*/ 316 h 403"/>
                <a:gd name="T38" fmla="*/ 166 w 767"/>
                <a:gd name="T39" fmla="*/ 330 h 403"/>
                <a:gd name="T40" fmla="*/ 152 w 767"/>
                <a:gd name="T41" fmla="*/ 314 h 403"/>
                <a:gd name="T42" fmla="*/ 155 w 767"/>
                <a:gd name="T43" fmla="*/ 318 h 403"/>
                <a:gd name="T44" fmla="*/ 230 w 767"/>
                <a:gd name="T45" fmla="*/ 319 h 403"/>
                <a:gd name="T46" fmla="*/ 270 w 767"/>
                <a:gd name="T47" fmla="*/ 330 h 403"/>
                <a:gd name="T48" fmla="*/ 247 w 767"/>
                <a:gd name="T49" fmla="*/ 377 h 403"/>
                <a:gd name="T50" fmla="*/ 211 w 767"/>
                <a:gd name="T51" fmla="*/ 356 h 403"/>
                <a:gd name="T52" fmla="*/ 364 w 767"/>
                <a:gd name="T53" fmla="*/ 346 h 403"/>
                <a:gd name="T54" fmla="*/ 359 w 767"/>
                <a:gd name="T55" fmla="*/ 401 h 403"/>
                <a:gd name="T56" fmla="*/ 355 w 767"/>
                <a:gd name="T57" fmla="*/ 345 h 403"/>
                <a:gd name="T58" fmla="*/ 368 w 767"/>
                <a:gd name="T59" fmla="*/ 382 h 403"/>
                <a:gd name="T60" fmla="*/ 441 w 767"/>
                <a:gd name="T61" fmla="*/ 351 h 403"/>
                <a:gd name="T62" fmla="*/ 451 w 767"/>
                <a:gd name="T63" fmla="*/ 396 h 403"/>
                <a:gd name="T64" fmla="*/ 398 w 767"/>
                <a:gd name="T65" fmla="*/ 401 h 403"/>
                <a:gd name="T66" fmla="*/ 509 w 767"/>
                <a:gd name="T67" fmla="*/ 382 h 403"/>
                <a:gd name="T68" fmla="*/ 463 w 767"/>
                <a:gd name="T69" fmla="*/ 337 h 403"/>
                <a:gd name="T70" fmla="*/ 554 w 767"/>
                <a:gd name="T71" fmla="*/ 364 h 403"/>
                <a:gd name="T72" fmla="*/ 544 w 767"/>
                <a:gd name="T73" fmla="*/ 311 h 403"/>
                <a:gd name="T74" fmla="*/ 526 w 767"/>
                <a:gd name="T75" fmla="*/ 316 h 403"/>
                <a:gd name="T76" fmla="*/ 593 w 767"/>
                <a:gd name="T77" fmla="*/ 342 h 403"/>
                <a:gd name="T78" fmla="*/ 558 w 767"/>
                <a:gd name="T79" fmla="*/ 299 h 403"/>
                <a:gd name="T80" fmla="*/ 593 w 767"/>
                <a:gd name="T81" fmla="*/ 303 h 403"/>
                <a:gd name="T82" fmla="*/ 595 w 767"/>
                <a:gd name="T83" fmla="*/ 306 h 403"/>
                <a:gd name="T84" fmla="*/ 593 w 767"/>
                <a:gd name="T85" fmla="*/ 342 h 403"/>
                <a:gd name="T86" fmla="*/ 645 w 767"/>
                <a:gd name="T87" fmla="*/ 259 h 403"/>
                <a:gd name="T88" fmla="*/ 685 w 767"/>
                <a:gd name="T89" fmla="*/ 250 h 403"/>
                <a:gd name="T90" fmla="*/ 610 w 767"/>
                <a:gd name="T91" fmla="*/ 262 h 403"/>
                <a:gd name="T92" fmla="*/ 670 w 767"/>
                <a:gd name="T93" fmla="*/ 270 h 403"/>
                <a:gd name="T94" fmla="*/ 712 w 767"/>
                <a:gd name="T95" fmla="*/ 213 h 403"/>
                <a:gd name="T96" fmla="*/ 669 w 767"/>
                <a:gd name="T97" fmla="*/ 213 h 403"/>
                <a:gd name="T98" fmla="*/ 689 w 767"/>
                <a:gd name="T99" fmla="*/ 177 h 403"/>
                <a:gd name="T100" fmla="*/ 692 w 767"/>
                <a:gd name="T101" fmla="*/ 186 h 403"/>
                <a:gd name="T102" fmla="*/ 703 w 767"/>
                <a:gd name="T103" fmla="*/ 229 h 403"/>
                <a:gd name="T104" fmla="*/ 693 w 767"/>
                <a:gd name="T105" fmla="*/ 125 h 403"/>
                <a:gd name="T106" fmla="*/ 734 w 767"/>
                <a:gd name="T107" fmla="*/ 174 h 403"/>
                <a:gd name="T108" fmla="*/ 724 w 767"/>
                <a:gd name="T109" fmla="*/ 67 h 403"/>
                <a:gd name="T110" fmla="*/ 755 w 767"/>
                <a:gd name="T111" fmla="*/ 115 h 403"/>
                <a:gd name="T112" fmla="*/ 712 w 767"/>
                <a:gd name="T113" fmla="*/ 116 h 403"/>
                <a:gd name="T114" fmla="*/ 767 w 767"/>
                <a:gd name="T115" fmla="*/ 12 h 403"/>
                <a:gd name="T116" fmla="*/ 712 w 767"/>
                <a:gd name="T117" fmla="*/ 57 h 403"/>
                <a:gd name="T118" fmla="*/ 737 w 767"/>
                <a:gd name="T119" fmla="*/ 21 h 403"/>
                <a:gd name="T120" fmla="*/ 711 w 767"/>
                <a:gd name="T121" fmla="*/ 0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67" h="403">
                  <a:moveTo>
                    <a:pt x="0" y="7"/>
                  </a:moveTo>
                  <a:cubicBezTo>
                    <a:pt x="21" y="7"/>
                    <a:pt x="21" y="7"/>
                    <a:pt x="21" y="7"/>
                  </a:cubicBezTo>
                  <a:cubicBezTo>
                    <a:pt x="21" y="9"/>
                    <a:pt x="21" y="9"/>
                    <a:pt x="21" y="9"/>
                  </a:cubicBezTo>
                  <a:cubicBezTo>
                    <a:pt x="16" y="10"/>
                    <a:pt x="12" y="12"/>
                    <a:pt x="9" y="16"/>
                  </a:cubicBezTo>
                  <a:cubicBezTo>
                    <a:pt x="6" y="20"/>
                    <a:pt x="4" y="24"/>
                    <a:pt x="4" y="29"/>
                  </a:cubicBezTo>
                  <a:cubicBezTo>
                    <a:pt x="4" y="32"/>
                    <a:pt x="5" y="34"/>
                    <a:pt x="6" y="36"/>
                  </a:cubicBezTo>
                  <a:cubicBezTo>
                    <a:pt x="8" y="38"/>
                    <a:pt x="10" y="39"/>
                    <a:pt x="12" y="39"/>
                  </a:cubicBezTo>
                  <a:cubicBezTo>
                    <a:pt x="16" y="39"/>
                    <a:pt x="19" y="34"/>
                    <a:pt x="23" y="25"/>
                  </a:cubicBezTo>
                  <a:cubicBezTo>
                    <a:pt x="23" y="25"/>
                    <a:pt x="23" y="25"/>
                    <a:pt x="23" y="25"/>
                  </a:cubicBezTo>
                  <a:cubicBezTo>
                    <a:pt x="23" y="25"/>
                    <a:pt x="24" y="24"/>
                    <a:pt x="24" y="23"/>
                  </a:cubicBezTo>
                  <a:cubicBezTo>
                    <a:pt x="27" y="16"/>
                    <a:pt x="29" y="12"/>
                    <a:pt x="32" y="10"/>
                  </a:cubicBezTo>
                  <a:cubicBezTo>
                    <a:pt x="34" y="9"/>
                    <a:pt x="35" y="8"/>
                    <a:pt x="36" y="8"/>
                  </a:cubicBezTo>
                  <a:cubicBezTo>
                    <a:pt x="38" y="7"/>
                    <a:pt x="39" y="7"/>
                    <a:pt x="41" y="7"/>
                  </a:cubicBezTo>
                  <a:cubicBezTo>
                    <a:pt x="46" y="7"/>
                    <a:pt x="50" y="9"/>
                    <a:pt x="54" y="12"/>
                  </a:cubicBezTo>
                  <a:cubicBezTo>
                    <a:pt x="57" y="16"/>
                    <a:pt x="59" y="21"/>
                    <a:pt x="59" y="27"/>
                  </a:cubicBezTo>
                  <a:cubicBezTo>
                    <a:pt x="59" y="31"/>
                    <a:pt x="58" y="34"/>
                    <a:pt x="57" y="38"/>
                  </a:cubicBezTo>
                  <a:cubicBezTo>
                    <a:pt x="56" y="41"/>
                    <a:pt x="55" y="43"/>
                    <a:pt x="55" y="44"/>
                  </a:cubicBezTo>
                  <a:cubicBezTo>
                    <a:pt x="55" y="44"/>
                    <a:pt x="56" y="45"/>
                    <a:pt x="56" y="45"/>
                  </a:cubicBezTo>
                  <a:cubicBezTo>
                    <a:pt x="57" y="46"/>
                    <a:pt x="58" y="46"/>
                    <a:pt x="59" y="46"/>
                  </a:cubicBezTo>
                  <a:cubicBezTo>
                    <a:pt x="59" y="48"/>
                    <a:pt x="59" y="48"/>
                    <a:pt x="59" y="48"/>
                  </a:cubicBezTo>
                  <a:cubicBezTo>
                    <a:pt x="41" y="49"/>
                    <a:pt x="41" y="49"/>
                    <a:pt x="41" y="49"/>
                  </a:cubicBezTo>
                  <a:cubicBezTo>
                    <a:pt x="41" y="47"/>
                    <a:pt x="41" y="47"/>
                    <a:pt x="41" y="47"/>
                  </a:cubicBezTo>
                  <a:cubicBezTo>
                    <a:pt x="46" y="46"/>
                    <a:pt x="49" y="44"/>
                    <a:pt x="52" y="40"/>
                  </a:cubicBezTo>
                  <a:cubicBezTo>
                    <a:pt x="54" y="37"/>
                    <a:pt x="56" y="33"/>
                    <a:pt x="55" y="29"/>
                  </a:cubicBezTo>
                  <a:cubicBezTo>
                    <a:pt x="55" y="26"/>
                    <a:pt x="55" y="24"/>
                    <a:pt x="53" y="22"/>
                  </a:cubicBezTo>
                  <a:cubicBezTo>
                    <a:pt x="52" y="20"/>
                    <a:pt x="50" y="20"/>
                    <a:pt x="48" y="20"/>
                  </a:cubicBezTo>
                  <a:cubicBezTo>
                    <a:pt x="45" y="20"/>
                    <a:pt x="42" y="23"/>
                    <a:pt x="40" y="30"/>
                  </a:cubicBezTo>
                  <a:cubicBezTo>
                    <a:pt x="39" y="31"/>
                    <a:pt x="39" y="31"/>
                    <a:pt x="39" y="31"/>
                  </a:cubicBezTo>
                  <a:cubicBezTo>
                    <a:pt x="37" y="36"/>
                    <a:pt x="36" y="40"/>
                    <a:pt x="35" y="42"/>
                  </a:cubicBezTo>
                  <a:cubicBezTo>
                    <a:pt x="33" y="44"/>
                    <a:pt x="32" y="46"/>
                    <a:pt x="31" y="47"/>
                  </a:cubicBezTo>
                  <a:cubicBezTo>
                    <a:pt x="30" y="48"/>
                    <a:pt x="28" y="49"/>
                    <a:pt x="26" y="50"/>
                  </a:cubicBezTo>
                  <a:cubicBezTo>
                    <a:pt x="24" y="51"/>
                    <a:pt x="22" y="52"/>
                    <a:pt x="19" y="52"/>
                  </a:cubicBezTo>
                  <a:cubicBezTo>
                    <a:pt x="14" y="52"/>
                    <a:pt x="9" y="50"/>
                    <a:pt x="6" y="46"/>
                  </a:cubicBezTo>
                  <a:cubicBezTo>
                    <a:pt x="2" y="42"/>
                    <a:pt x="1" y="37"/>
                    <a:pt x="1" y="30"/>
                  </a:cubicBezTo>
                  <a:cubicBezTo>
                    <a:pt x="0" y="27"/>
                    <a:pt x="1" y="23"/>
                    <a:pt x="2" y="19"/>
                  </a:cubicBezTo>
                  <a:cubicBezTo>
                    <a:pt x="3" y="15"/>
                    <a:pt x="4" y="13"/>
                    <a:pt x="4" y="13"/>
                  </a:cubicBezTo>
                  <a:cubicBezTo>
                    <a:pt x="4" y="12"/>
                    <a:pt x="4" y="11"/>
                    <a:pt x="3" y="10"/>
                  </a:cubicBezTo>
                  <a:cubicBezTo>
                    <a:pt x="2" y="10"/>
                    <a:pt x="1" y="10"/>
                    <a:pt x="0" y="9"/>
                  </a:cubicBezTo>
                  <a:cubicBezTo>
                    <a:pt x="0" y="7"/>
                    <a:pt x="0" y="7"/>
                    <a:pt x="0" y="7"/>
                  </a:cubicBezTo>
                  <a:close/>
                  <a:moveTo>
                    <a:pt x="20" y="96"/>
                  </a:moveTo>
                  <a:cubicBezTo>
                    <a:pt x="20" y="96"/>
                    <a:pt x="20" y="96"/>
                    <a:pt x="20" y="96"/>
                  </a:cubicBezTo>
                  <a:cubicBezTo>
                    <a:pt x="17" y="96"/>
                    <a:pt x="15" y="97"/>
                    <a:pt x="14" y="99"/>
                  </a:cubicBezTo>
                  <a:cubicBezTo>
                    <a:pt x="13" y="100"/>
                    <a:pt x="13" y="102"/>
                    <a:pt x="13" y="104"/>
                  </a:cubicBezTo>
                  <a:cubicBezTo>
                    <a:pt x="11" y="105"/>
                    <a:pt x="11" y="105"/>
                    <a:pt x="11" y="105"/>
                  </a:cubicBezTo>
                  <a:cubicBezTo>
                    <a:pt x="6" y="74"/>
                    <a:pt x="6" y="74"/>
                    <a:pt x="6" y="74"/>
                  </a:cubicBezTo>
                  <a:cubicBezTo>
                    <a:pt x="8" y="73"/>
                    <a:pt x="8" y="73"/>
                    <a:pt x="8" y="73"/>
                  </a:cubicBezTo>
                  <a:cubicBezTo>
                    <a:pt x="8" y="76"/>
                    <a:pt x="9" y="77"/>
                    <a:pt x="10" y="78"/>
                  </a:cubicBezTo>
                  <a:cubicBezTo>
                    <a:pt x="12" y="79"/>
                    <a:pt x="14" y="79"/>
                    <a:pt x="17" y="79"/>
                  </a:cubicBezTo>
                  <a:cubicBezTo>
                    <a:pt x="52" y="73"/>
                    <a:pt x="52" y="73"/>
                    <a:pt x="52" y="73"/>
                  </a:cubicBezTo>
                  <a:cubicBezTo>
                    <a:pt x="55" y="72"/>
                    <a:pt x="56" y="71"/>
                    <a:pt x="57" y="70"/>
                  </a:cubicBezTo>
                  <a:cubicBezTo>
                    <a:pt x="58" y="69"/>
                    <a:pt x="59" y="67"/>
                    <a:pt x="58" y="64"/>
                  </a:cubicBezTo>
                  <a:cubicBezTo>
                    <a:pt x="60" y="64"/>
                    <a:pt x="60" y="64"/>
                    <a:pt x="60" y="64"/>
                  </a:cubicBezTo>
                  <a:cubicBezTo>
                    <a:pt x="66" y="95"/>
                    <a:pt x="66" y="95"/>
                    <a:pt x="66" y="95"/>
                  </a:cubicBezTo>
                  <a:cubicBezTo>
                    <a:pt x="64" y="95"/>
                    <a:pt x="64" y="95"/>
                    <a:pt x="64" y="95"/>
                  </a:cubicBezTo>
                  <a:cubicBezTo>
                    <a:pt x="63" y="93"/>
                    <a:pt x="62" y="91"/>
                    <a:pt x="61" y="90"/>
                  </a:cubicBezTo>
                  <a:cubicBezTo>
                    <a:pt x="60" y="89"/>
                    <a:pt x="58" y="89"/>
                    <a:pt x="55" y="90"/>
                  </a:cubicBezTo>
                  <a:cubicBezTo>
                    <a:pt x="20" y="96"/>
                    <a:pt x="20" y="96"/>
                    <a:pt x="20" y="96"/>
                  </a:cubicBezTo>
                  <a:close/>
                  <a:moveTo>
                    <a:pt x="45" y="171"/>
                  </a:moveTo>
                  <a:cubicBezTo>
                    <a:pt x="45" y="171"/>
                    <a:pt x="45" y="171"/>
                    <a:pt x="45" y="171"/>
                  </a:cubicBezTo>
                  <a:cubicBezTo>
                    <a:pt x="40" y="170"/>
                    <a:pt x="36" y="168"/>
                    <a:pt x="32" y="165"/>
                  </a:cubicBezTo>
                  <a:cubicBezTo>
                    <a:pt x="29" y="162"/>
                    <a:pt x="26" y="158"/>
                    <a:pt x="25" y="153"/>
                  </a:cubicBezTo>
                  <a:cubicBezTo>
                    <a:pt x="24" y="149"/>
                    <a:pt x="23" y="146"/>
                    <a:pt x="23" y="142"/>
                  </a:cubicBezTo>
                  <a:cubicBezTo>
                    <a:pt x="24" y="139"/>
                    <a:pt x="25" y="135"/>
                    <a:pt x="26" y="132"/>
                  </a:cubicBezTo>
                  <a:cubicBezTo>
                    <a:pt x="28" y="128"/>
                    <a:pt x="30" y="125"/>
                    <a:pt x="33" y="123"/>
                  </a:cubicBezTo>
                  <a:cubicBezTo>
                    <a:pt x="36" y="120"/>
                    <a:pt x="40" y="118"/>
                    <a:pt x="44" y="117"/>
                  </a:cubicBezTo>
                  <a:cubicBezTo>
                    <a:pt x="53" y="114"/>
                    <a:pt x="60" y="115"/>
                    <a:pt x="67" y="118"/>
                  </a:cubicBezTo>
                  <a:cubicBezTo>
                    <a:pt x="73" y="121"/>
                    <a:pt x="78" y="127"/>
                    <a:pt x="81" y="135"/>
                  </a:cubicBezTo>
                  <a:cubicBezTo>
                    <a:pt x="82" y="139"/>
                    <a:pt x="82" y="142"/>
                    <a:pt x="82" y="146"/>
                  </a:cubicBezTo>
                  <a:cubicBezTo>
                    <a:pt x="82" y="150"/>
                    <a:pt x="82" y="152"/>
                    <a:pt x="82" y="152"/>
                  </a:cubicBezTo>
                  <a:cubicBezTo>
                    <a:pt x="83" y="153"/>
                    <a:pt x="83" y="153"/>
                    <a:pt x="84" y="153"/>
                  </a:cubicBezTo>
                  <a:cubicBezTo>
                    <a:pt x="84" y="154"/>
                    <a:pt x="85" y="154"/>
                    <a:pt x="86" y="154"/>
                  </a:cubicBezTo>
                  <a:cubicBezTo>
                    <a:pt x="87" y="156"/>
                    <a:pt x="87" y="156"/>
                    <a:pt x="87" y="156"/>
                  </a:cubicBezTo>
                  <a:cubicBezTo>
                    <a:pt x="70" y="161"/>
                    <a:pt x="70" y="161"/>
                    <a:pt x="70" y="161"/>
                  </a:cubicBezTo>
                  <a:cubicBezTo>
                    <a:pt x="69" y="159"/>
                    <a:pt x="69" y="159"/>
                    <a:pt x="69" y="159"/>
                  </a:cubicBezTo>
                  <a:cubicBezTo>
                    <a:pt x="73" y="157"/>
                    <a:pt x="76" y="155"/>
                    <a:pt x="78" y="151"/>
                  </a:cubicBezTo>
                  <a:cubicBezTo>
                    <a:pt x="79" y="148"/>
                    <a:pt x="79" y="145"/>
                    <a:pt x="78" y="141"/>
                  </a:cubicBezTo>
                  <a:cubicBezTo>
                    <a:pt x="77" y="136"/>
                    <a:pt x="73" y="133"/>
                    <a:pt x="69" y="132"/>
                  </a:cubicBezTo>
                  <a:cubicBezTo>
                    <a:pt x="64" y="131"/>
                    <a:pt x="58" y="132"/>
                    <a:pt x="51" y="134"/>
                  </a:cubicBezTo>
                  <a:cubicBezTo>
                    <a:pt x="43" y="137"/>
                    <a:pt x="37" y="140"/>
                    <a:pt x="34" y="144"/>
                  </a:cubicBezTo>
                  <a:cubicBezTo>
                    <a:pt x="31" y="147"/>
                    <a:pt x="30" y="151"/>
                    <a:pt x="31" y="156"/>
                  </a:cubicBezTo>
                  <a:cubicBezTo>
                    <a:pt x="32" y="159"/>
                    <a:pt x="34" y="161"/>
                    <a:pt x="36" y="163"/>
                  </a:cubicBezTo>
                  <a:cubicBezTo>
                    <a:pt x="39" y="165"/>
                    <a:pt x="42" y="167"/>
                    <a:pt x="46" y="168"/>
                  </a:cubicBezTo>
                  <a:cubicBezTo>
                    <a:pt x="45" y="171"/>
                    <a:pt x="45" y="171"/>
                    <a:pt x="45" y="171"/>
                  </a:cubicBezTo>
                  <a:close/>
                  <a:moveTo>
                    <a:pt x="65" y="209"/>
                  </a:moveTo>
                  <a:cubicBezTo>
                    <a:pt x="65" y="209"/>
                    <a:pt x="65" y="209"/>
                    <a:pt x="65" y="209"/>
                  </a:cubicBezTo>
                  <a:cubicBezTo>
                    <a:pt x="79" y="201"/>
                    <a:pt x="79" y="201"/>
                    <a:pt x="79" y="201"/>
                  </a:cubicBezTo>
                  <a:cubicBezTo>
                    <a:pt x="88" y="215"/>
                    <a:pt x="88" y="215"/>
                    <a:pt x="88" y="215"/>
                  </a:cubicBezTo>
                  <a:cubicBezTo>
                    <a:pt x="74" y="224"/>
                    <a:pt x="74" y="224"/>
                    <a:pt x="74" y="224"/>
                  </a:cubicBezTo>
                  <a:cubicBezTo>
                    <a:pt x="71" y="225"/>
                    <a:pt x="69" y="226"/>
                    <a:pt x="68" y="226"/>
                  </a:cubicBezTo>
                  <a:cubicBezTo>
                    <a:pt x="66" y="225"/>
                    <a:pt x="65" y="224"/>
                    <a:pt x="63" y="222"/>
                  </a:cubicBezTo>
                  <a:cubicBezTo>
                    <a:pt x="62" y="223"/>
                    <a:pt x="62" y="223"/>
                    <a:pt x="62" y="223"/>
                  </a:cubicBezTo>
                  <a:cubicBezTo>
                    <a:pt x="78" y="250"/>
                    <a:pt x="78" y="250"/>
                    <a:pt x="78" y="250"/>
                  </a:cubicBezTo>
                  <a:cubicBezTo>
                    <a:pt x="80" y="249"/>
                    <a:pt x="80" y="249"/>
                    <a:pt x="80" y="249"/>
                  </a:cubicBezTo>
                  <a:cubicBezTo>
                    <a:pt x="79" y="247"/>
                    <a:pt x="78" y="245"/>
                    <a:pt x="79" y="243"/>
                  </a:cubicBezTo>
                  <a:cubicBezTo>
                    <a:pt x="79" y="242"/>
                    <a:pt x="81" y="240"/>
                    <a:pt x="83" y="239"/>
                  </a:cubicBezTo>
                  <a:cubicBezTo>
                    <a:pt x="113" y="220"/>
                    <a:pt x="113" y="220"/>
                    <a:pt x="113" y="220"/>
                  </a:cubicBezTo>
                  <a:cubicBezTo>
                    <a:pt x="116" y="218"/>
                    <a:pt x="118" y="218"/>
                    <a:pt x="119" y="218"/>
                  </a:cubicBezTo>
                  <a:cubicBezTo>
                    <a:pt x="121" y="218"/>
                    <a:pt x="122" y="219"/>
                    <a:pt x="124" y="222"/>
                  </a:cubicBezTo>
                  <a:cubicBezTo>
                    <a:pt x="126" y="220"/>
                    <a:pt x="126" y="220"/>
                    <a:pt x="126" y="220"/>
                  </a:cubicBezTo>
                  <a:cubicBezTo>
                    <a:pt x="109" y="194"/>
                    <a:pt x="109" y="194"/>
                    <a:pt x="109" y="194"/>
                  </a:cubicBezTo>
                  <a:cubicBezTo>
                    <a:pt x="107" y="195"/>
                    <a:pt x="107" y="195"/>
                    <a:pt x="107" y="195"/>
                  </a:cubicBezTo>
                  <a:cubicBezTo>
                    <a:pt x="108" y="197"/>
                    <a:pt x="109" y="199"/>
                    <a:pt x="108" y="200"/>
                  </a:cubicBezTo>
                  <a:cubicBezTo>
                    <a:pt x="108" y="202"/>
                    <a:pt x="106" y="204"/>
                    <a:pt x="104" y="205"/>
                  </a:cubicBezTo>
                  <a:cubicBezTo>
                    <a:pt x="92" y="213"/>
                    <a:pt x="92" y="213"/>
                    <a:pt x="92" y="213"/>
                  </a:cubicBezTo>
                  <a:cubicBezTo>
                    <a:pt x="83" y="198"/>
                    <a:pt x="83" y="198"/>
                    <a:pt x="83" y="198"/>
                  </a:cubicBezTo>
                  <a:cubicBezTo>
                    <a:pt x="95" y="191"/>
                    <a:pt x="95" y="191"/>
                    <a:pt x="95" y="191"/>
                  </a:cubicBezTo>
                  <a:cubicBezTo>
                    <a:pt x="97" y="189"/>
                    <a:pt x="99" y="188"/>
                    <a:pt x="101" y="189"/>
                  </a:cubicBezTo>
                  <a:cubicBezTo>
                    <a:pt x="103" y="189"/>
                    <a:pt x="104" y="190"/>
                    <a:pt x="106" y="192"/>
                  </a:cubicBezTo>
                  <a:cubicBezTo>
                    <a:pt x="107" y="191"/>
                    <a:pt x="107" y="191"/>
                    <a:pt x="107" y="191"/>
                  </a:cubicBezTo>
                  <a:cubicBezTo>
                    <a:pt x="91" y="165"/>
                    <a:pt x="91" y="165"/>
                    <a:pt x="91" y="165"/>
                  </a:cubicBezTo>
                  <a:cubicBezTo>
                    <a:pt x="89" y="166"/>
                    <a:pt x="89" y="166"/>
                    <a:pt x="89" y="166"/>
                  </a:cubicBezTo>
                  <a:cubicBezTo>
                    <a:pt x="90" y="168"/>
                    <a:pt x="91" y="170"/>
                    <a:pt x="90" y="171"/>
                  </a:cubicBezTo>
                  <a:cubicBezTo>
                    <a:pt x="90" y="173"/>
                    <a:pt x="88" y="174"/>
                    <a:pt x="86" y="176"/>
                  </a:cubicBezTo>
                  <a:cubicBezTo>
                    <a:pt x="56" y="195"/>
                    <a:pt x="56" y="195"/>
                    <a:pt x="56" y="195"/>
                  </a:cubicBezTo>
                  <a:cubicBezTo>
                    <a:pt x="53" y="196"/>
                    <a:pt x="51" y="197"/>
                    <a:pt x="50" y="197"/>
                  </a:cubicBezTo>
                  <a:cubicBezTo>
                    <a:pt x="48" y="196"/>
                    <a:pt x="47" y="195"/>
                    <a:pt x="45" y="193"/>
                  </a:cubicBezTo>
                  <a:cubicBezTo>
                    <a:pt x="43" y="194"/>
                    <a:pt x="43" y="194"/>
                    <a:pt x="43" y="194"/>
                  </a:cubicBezTo>
                  <a:cubicBezTo>
                    <a:pt x="60" y="221"/>
                    <a:pt x="60" y="221"/>
                    <a:pt x="60" y="221"/>
                  </a:cubicBezTo>
                  <a:cubicBezTo>
                    <a:pt x="62" y="220"/>
                    <a:pt x="62" y="220"/>
                    <a:pt x="62" y="220"/>
                  </a:cubicBezTo>
                  <a:cubicBezTo>
                    <a:pt x="61" y="217"/>
                    <a:pt x="60" y="216"/>
                    <a:pt x="61" y="214"/>
                  </a:cubicBezTo>
                  <a:cubicBezTo>
                    <a:pt x="61" y="212"/>
                    <a:pt x="62" y="211"/>
                    <a:pt x="65" y="209"/>
                  </a:cubicBezTo>
                  <a:close/>
                  <a:moveTo>
                    <a:pt x="140" y="287"/>
                  </a:moveTo>
                  <a:cubicBezTo>
                    <a:pt x="140" y="287"/>
                    <a:pt x="140" y="287"/>
                    <a:pt x="140" y="287"/>
                  </a:cubicBezTo>
                  <a:cubicBezTo>
                    <a:pt x="158" y="270"/>
                    <a:pt x="158" y="270"/>
                    <a:pt x="158" y="270"/>
                  </a:cubicBezTo>
                  <a:cubicBezTo>
                    <a:pt x="161" y="268"/>
                    <a:pt x="162" y="266"/>
                    <a:pt x="162" y="264"/>
                  </a:cubicBezTo>
                  <a:cubicBezTo>
                    <a:pt x="162" y="263"/>
                    <a:pt x="161" y="261"/>
                    <a:pt x="159" y="259"/>
                  </a:cubicBezTo>
                  <a:cubicBezTo>
                    <a:pt x="161" y="257"/>
                    <a:pt x="161" y="257"/>
                    <a:pt x="161" y="257"/>
                  </a:cubicBezTo>
                  <a:cubicBezTo>
                    <a:pt x="173" y="271"/>
                    <a:pt x="173" y="271"/>
                    <a:pt x="173" y="271"/>
                  </a:cubicBezTo>
                  <a:cubicBezTo>
                    <a:pt x="172" y="272"/>
                    <a:pt x="172" y="272"/>
                    <a:pt x="172" y="272"/>
                  </a:cubicBezTo>
                  <a:cubicBezTo>
                    <a:pt x="170" y="270"/>
                    <a:pt x="168" y="269"/>
                    <a:pt x="167" y="269"/>
                  </a:cubicBezTo>
                  <a:cubicBezTo>
                    <a:pt x="165" y="269"/>
                    <a:pt x="163" y="270"/>
                    <a:pt x="161" y="272"/>
                  </a:cubicBezTo>
                  <a:cubicBezTo>
                    <a:pt x="143" y="289"/>
                    <a:pt x="143" y="289"/>
                    <a:pt x="143" y="289"/>
                  </a:cubicBezTo>
                  <a:cubicBezTo>
                    <a:pt x="140" y="292"/>
                    <a:pt x="137" y="294"/>
                    <a:pt x="135" y="295"/>
                  </a:cubicBezTo>
                  <a:cubicBezTo>
                    <a:pt x="133" y="296"/>
                    <a:pt x="131" y="297"/>
                    <a:pt x="129" y="297"/>
                  </a:cubicBezTo>
                  <a:cubicBezTo>
                    <a:pt x="126" y="297"/>
                    <a:pt x="123" y="296"/>
                    <a:pt x="120" y="295"/>
                  </a:cubicBezTo>
                  <a:cubicBezTo>
                    <a:pt x="117" y="293"/>
                    <a:pt x="114" y="291"/>
                    <a:pt x="111" y="288"/>
                  </a:cubicBezTo>
                  <a:cubicBezTo>
                    <a:pt x="106" y="282"/>
                    <a:pt x="104" y="277"/>
                    <a:pt x="104" y="272"/>
                  </a:cubicBezTo>
                  <a:cubicBezTo>
                    <a:pt x="103" y="267"/>
                    <a:pt x="106" y="262"/>
                    <a:pt x="111" y="258"/>
                  </a:cubicBezTo>
                  <a:cubicBezTo>
                    <a:pt x="130" y="239"/>
                    <a:pt x="130" y="239"/>
                    <a:pt x="130" y="239"/>
                  </a:cubicBezTo>
                  <a:cubicBezTo>
                    <a:pt x="133" y="238"/>
                    <a:pt x="134" y="236"/>
                    <a:pt x="134" y="234"/>
                  </a:cubicBezTo>
                  <a:cubicBezTo>
                    <a:pt x="134" y="233"/>
                    <a:pt x="133" y="231"/>
                    <a:pt x="131" y="229"/>
                  </a:cubicBezTo>
                  <a:cubicBezTo>
                    <a:pt x="133" y="227"/>
                    <a:pt x="133" y="227"/>
                    <a:pt x="133" y="227"/>
                  </a:cubicBezTo>
                  <a:cubicBezTo>
                    <a:pt x="155" y="251"/>
                    <a:pt x="155" y="251"/>
                    <a:pt x="155" y="251"/>
                  </a:cubicBezTo>
                  <a:cubicBezTo>
                    <a:pt x="153" y="252"/>
                    <a:pt x="153" y="252"/>
                    <a:pt x="153" y="252"/>
                  </a:cubicBezTo>
                  <a:cubicBezTo>
                    <a:pt x="151" y="250"/>
                    <a:pt x="149" y="249"/>
                    <a:pt x="148" y="249"/>
                  </a:cubicBezTo>
                  <a:cubicBezTo>
                    <a:pt x="146" y="249"/>
                    <a:pt x="144" y="250"/>
                    <a:pt x="142" y="252"/>
                  </a:cubicBezTo>
                  <a:cubicBezTo>
                    <a:pt x="120" y="273"/>
                    <a:pt x="120" y="273"/>
                    <a:pt x="120" y="273"/>
                  </a:cubicBezTo>
                  <a:cubicBezTo>
                    <a:pt x="117" y="276"/>
                    <a:pt x="115" y="279"/>
                    <a:pt x="115" y="281"/>
                  </a:cubicBezTo>
                  <a:cubicBezTo>
                    <a:pt x="115" y="284"/>
                    <a:pt x="116" y="286"/>
                    <a:pt x="118" y="289"/>
                  </a:cubicBezTo>
                  <a:cubicBezTo>
                    <a:pt x="121" y="292"/>
                    <a:pt x="125" y="294"/>
                    <a:pt x="128" y="293"/>
                  </a:cubicBezTo>
                  <a:cubicBezTo>
                    <a:pt x="132" y="293"/>
                    <a:pt x="136" y="291"/>
                    <a:pt x="140" y="287"/>
                  </a:cubicBezTo>
                  <a:close/>
                  <a:moveTo>
                    <a:pt x="158" y="316"/>
                  </a:moveTo>
                  <a:cubicBezTo>
                    <a:pt x="158" y="316"/>
                    <a:pt x="158" y="316"/>
                    <a:pt x="158" y="316"/>
                  </a:cubicBezTo>
                  <a:cubicBezTo>
                    <a:pt x="165" y="311"/>
                    <a:pt x="165" y="311"/>
                    <a:pt x="165" y="311"/>
                  </a:cubicBezTo>
                  <a:cubicBezTo>
                    <a:pt x="177" y="319"/>
                    <a:pt x="177" y="319"/>
                    <a:pt x="177" y="319"/>
                  </a:cubicBezTo>
                  <a:cubicBezTo>
                    <a:pt x="174" y="329"/>
                    <a:pt x="174" y="329"/>
                    <a:pt x="174" y="329"/>
                  </a:cubicBezTo>
                  <a:cubicBezTo>
                    <a:pt x="174" y="330"/>
                    <a:pt x="174" y="330"/>
                    <a:pt x="174" y="331"/>
                  </a:cubicBezTo>
                  <a:cubicBezTo>
                    <a:pt x="173" y="331"/>
                    <a:pt x="173" y="332"/>
                    <a:pt x="173" y="332"/>
                  </a:cubicBezTo>
                  <a:cubicBezTo>
                    <a:pt x="172" y="333"/>
                    <a:pt x="171" y="333"/>
                    <a:pt x="171" y="333"/>
                  </a:cubicBezTo>
                  <a:cubicBezTo>
                    <a:pt x="170" y="333"/>
                    <a:pt x="168" y="332"/>
                    <a:pt x="166" y="330"/>
                  </a:cubicBezTo>
                  <a:cubicBezTo>
                    <a:pt x="165" y="332"/>
                    <a:pt x="165" y="332"/>
                    <a:pt x="165" y="332"/>
                  </a:cubicBezTo>
                  <a:cubicBezTo>
                    <a:pt x="188" y="349"/>
                    <a:pt x="188" y="349"/>
                    <a:pt x="188" y="349"/>
                  </a:cubicBezTo>
                  <a:cubicBezTo>
                    <a:pt x="190" y="348"/>
                    <a:pt x="190" y="348"/>
                    <a:pt x="190" y="348"/>
                  </a:cubicBezTo>
                  <a:cubicBezTo>
                    <a:pt x="189" y="347"/>
                    <a:pt x="188" y="346"/>
                    <a:pt x="188" y="345"/>
                  </a:cubicBezTo>
                  <a:cubicBezTo>
                    <a:pt x="187" y="344"/>
                    <a:pt x="188" y="343"/>
                    <a:pt x="188" y="341"/>
                  </a:cubicBezTo>
                  <a:cubicBezTo>
                    <a:pt x="201" y="290"/>
                    <a:pt x="201" y="290"/>
                    <a:pt x="201" y="290"/>
                  </a:cubicBezTo>
                  <a:cubicBezTo>
                    <a:pt x="196" y="286"/>
                    <a:pt x="196" y="286"/>
                    <a:pt x="196" y="286"/>
                  </a:cubicBezTo>
                  <a:cubicBezTo>
                    <a:pt x="152" y="314"/>
                    <a:pt x="152" y="314"/>
                    <a:pt x="152" y="314"/>
                  </a:cubicBezTo>
                  <a:cubicBezTo>
                    <a:pt x="151" y="315"/>
                    <a:pt x="149" y="316"/>
                    <a:pt x="148" y="316"/>
                  </a:cubicBezTo>
                  <a:cubicBezTo>
                    <a:pt x="147" y="316"/>
                    <a:pt x="145" y="316"/>
                    <a:pt x="144" y="315"/>
                  </a:cubicBezTo>
                  <a:cubicBezTo>
                    <a:pt x="143" y="317"/>
                    <a:pt x="143" y="317"/>
                    <a:pt x="143" y="317"/>
                  </a:cubicBezTo>
                  <a:cubicBezTo>
                    <a:pt x="157" y="326"/>
                    <a:pt x="157" y="326"/>
                    <a:pt x="157" y="326"/>
                  </a:cubicBezTo>
                  <a:cubicBezTo>
                    <a:pt x="158" y="325"/>
                    <a:pt x="158" y="325"/>
                    <a:pt x="158" y="325"/>
                  </a:cubicBezTo>
                  <a:cubicBezTo>
                    <a:pt x="157" y="324"/>
                    <a:pt x="157" y="324"/>
                    <a:pt x="157" y="324"/>
                  </a:cubicBezTo>
                  <a:cubicBezTo>
                    <a:pt x="156" y="323"/>
                    <a:pt x="155" y="322"/>
                    <a:pt x="154" y="321"/>
                  </a:cubicBezTo>
                  <a:cubicBezTo>
                    <a:pt x="154" y="320"/>
                    <a:pt x="154" y="319"/>
                    <a:pt x="155" y="318"/>
                  </a:cubicBezTo>
                  <a:cubicBezTo>
                    <a:pt x="155" y="317"/>
                    <a:pt x="156" y="317"/>
                    <a:pt x="156" y="317"/>
                  </a:cubicBezTo>
                  <a:cubicBezTo>
                    <a:pt x="157" y="316"/>
                    <a:pt x="157" y="316"/>
                    <a:pt x="158" y="316"/>
                  </a:cubicBezTo>
                  <a:close/>
                  <a:moveTo>
                    <a:pt x="168" y="309"/>
                  </a:moveTo>
                  <a:cubicBezTo>
                    <a:pt x="168" y="309"/>
                    <a:pt x="168" y="309"/>
                    <a:pt x="168" y="309"/>
                  </a:cubicBezTo>
                  <a:cubicBezTo>
                    <a:pt x="183" y="300"/>
                    <a:pt x="183" y="300"/>
                    <a:pt x="183" y="300"/>
                  </a:cubicBezTo>
                  <a:cubicBezTo>
                    <a:pt x="178" y="316"/>
                    <a:pt x="178" y="316"/>
                    <a:pt x="178" y="316"/>
                  </a:cubicBezTo>
                  <a:cubicBezTo>
                    <a:pt x="168" y="309"/>
                    <a:pt x="168" y="309"/>
                    <a:pt x="168" y="309"/>
                  </a:cubicBezTo>
                  <a:close/>
                  <a:moveTo>
                    <a:pt x="230" y="319"/>
                  </a:moveTo>
                  <a:cubicBezTo>
                    <a:pt x="230" y="319"/>
                    <a:pt x="230" y="319"/>
                    <a:pt x="230" y="319"/>
                  </a:cubicBezTo>
                  <a:cubicBezTo>
                    <a:pt x="231" y="316"/>
                    <a:pt x="232" y="314"/>
                    <a:pt x="231" y="312"/>
                  </a:cubicBezTo>
                  <a:cubicBezTo>
                    <a:pt x="231" y="311"/>
                    <a:pt x="229" y="310"/>
                    <a:pt x="227" y="308"/>
                  </a:cubicBezTo>
                  <a:cubicBezTo>
                    <a:pt x="228" y="307"/>
                    <a:pt x="228" y="307"/>
                    <a:pt x="228" y="307"/>
                  </a:cubicBezTo>
                  <a:cubicBezTo>
                    <a:pt x="249" y="316"/>
                    <a:pt x="249" y="316"/>
                    <a:pt x="249" y="316"/>
                  </a:cubicBezTo>
                  <a:cubicBezTo>
                    <a:pt x="259" y="357"/>
                    <a:pt x="259" y="357"/>
                    <a:pt x="259" y="357"/>
                  </a:cubicBezTo>
                  <a:cubicBezTo>
                    <a:pt x="269" y="337"/>
                    <a:pt x="269" y="337"/>
                    <a:pt x="269" y="337"/>
                  </a:cubicBezTo>
                  <a:cubicBezTo>
                    <a:pt x="270" y="334"/>
                    <a:pt x="270" y="332"/>
                    <a:pt x="270" y="330"/>
                  </a:cubicBezTo>
                  <a:cubicBezTo>
                    <a:pt x="269" y="329"/>
                    <a:pt x="268" y="328"/>
                    <a:pt x="266" y="326"/>
                  </a:cubicBezTo>
                  <a:cubicBezTo>
                    <a:pt x="266" y="324"/>
                    <a:pt x="266" y="324"/>
                    <a:pt x="266" y="324"/>
                  </a:cubicBezTo>
                  <a:cubicBezTo>
                    <a:pt x="283" y="332"/>
                    <a:pt x="283" y="332"/>
                    <a:pt x="283" y="332"/>
                  </a:cubicBezTo>
                  <a:cubicBezTo>
                    <a:pt x="282" y="334"/>
                    <a:pt x="282" y="334"/>
                    <a:pt x="282" y="334"/>
                  </a:cubicBezTo>
                  <a:cubicBezTo>
                    <a:pt x="280" y="333"/>
                    <a:pt x="278" y="333"/>
                    <a:pt x="276" y="333"/>
                  </a:cubicBezTo>
                  <a:cubicBezTo>
                    <a:pt x="275" y="334"/>
                    <a:pt x="273" y="336"/>
                    <a:pt x="272" y="338"/>
                  </a:cubicBezTo>
                  <a:cubicBezTo>
                    <a:pt x="253" y="380"/>
                    <a:pt x="253" y="380"/>
                    <a:pt x="253" y="380"/>
                  </a:cubicBezTo>
                  <a:cubicBezTo>
                    <a:pt x="247" y="377"/>
                    <a:pt x="247" y="377"/>
                    <a:pt x="247" y="377"/>
                  </a:cubicBezTo>
                  <a:cubicBezTo>
                    <a:pt x="233" y="322"/>
                    <a:pt x="233" y="322"/>
                    <a:pt x="233" y="322"/>
                  </a:cubicBezTo>
                  <a:cubicBezTo>
                    <a:pt x="219" y="352"/>
                    <a:pt x="219" y="352"/>
                    <a:pt x="219" y="352"/>
                  </a:cubicBezTo>
                  <a:cubicBezTo>
                    <a:pt x="217" y="355"/>
                    <a:pt x="217" y="357"/>
                    <a:pt x="217" y="359"/>
                  </a:cubicBezTo>
                  <a:cubicBezTo>
                    <a:pt x="218" y="360"/>
                    <a:pt x="219" y="362"/>
                    <a:pt x="222" y="363"/>
                  </a:cubicBezTo>
                  <a:cubicBezTo>
                    <a:pt x="221" y="365"/>
                    <a:pt x="221" y="365"/>
                    <a:pt x="221" y="365"/>
                  </a:cubicBezTo>
                  <a:cubicBezTo>
                    <a:pt x="204" y="357"/>
                    <a:pt x="204" y="357"/>
                    <a:pt x="204" y="357"/>
                  </a:cubicBezTo>
                  <a:cubicBezTo>
                    <a:pt x="205" y="355"/>
                    <a:pt x="205" y="355"/>
                    <a:pt x="205" y="355"/>
                  </a:cubicBezTo>
                  <a:cubicBezTo>
                    <a:pt x="208" y="356"/>
                    <a:pt x="210" y="356"/>
                    <a:pt x="211" y="356"/>
                  </a:cubicBezTo>
                  <a:cubicBezTo>
                    <a:pt x="213" y="355"/>
                    <a:pt x="214" y="353"/>
                    <a:pt x="215" y="351"/>
                  </a:cubicBezTo>
                  <a:cubicBezTo>
                    <a:pt x="230" y="319"/>
                    <a:pt x="230" y="319"/>
                    <a:pt x="230" y="319"/>
                  </a:cubicBezTo>
                  <a:close/>
                  <a:moveTo>
                    <a:pt x="368" y="382"/>
                  </a:moveTo>
                  <a:cubicBezTo>
                    <a:pt x="368" y="382"/>
                    <a:pt x="368" y="382"/>
                    <a:pt x="368" y="382"/>
                  </a:cubicBezTo>
                  <a:cubicBezTo>
                    <a:pt x="370" y="356"/>
                    <a:pt x="370" y="356"/>
                    <a:pt x="370" y="356"/>
                  </a:cubicBezTo>
                  <a:cubicBezTo>
                    <a:pt x="371" y="354"/>
                    <a:pt x="370" y="351"/>
                    <a:pt x="369" y="350"/>
                  </a:cubicBezTo>
                  <a:cubicBezTo>
                    <a:pt x="368" y="349"/>
                    <a:pt x="367" y="348"/>
                    <a:pt x="364" y="348"/>
                  </a:cubicBezTo>
                  <a:cubicBezTo>
                    <a:pt x="364" y="346"/>
                    <a:pt x="364" y="346"/>
                    <a:pt x="364" y="346"/>
                  </a:cubicBezTo>
                  <a:cubicBezTo>
                    <a:pt x="382" y="347"/>
                    <a:pt x="382" y="347"/>
                    <a:pt x="382" y="347"/>
                  </a:cubicBezTo>
                  <a:cubicBezTo>
                    <a:pt x="382" y="349"/>
                    <a:pt x="382" y="349"/>
                    <a:pt x="382" y="349"/>
                  </a:cubicBezTo>
                  <a:cubicBezTo>
                    <a:pt x="379" y="349"/>
                    <a:pt x="378" y="350"/>
                    <a:pt x="376" y="351"/>
                  </a:cubicBezTo>
                  <a:cubicBezTo>
                    <a:pt x="375" y="352"/>
                    <a:pt x="374" y="354"/>
                    <a:pt x="374" y="357"/>
                  </a:cubicBezTo>
                  <a:cubicBezTo>
                    <a:pt x="372" y="382"/>
                    <a:pt x="372" y="382"/>
                    <a:pt x="372" y="382"/>
                  </a:cubicBezTo>
                  <a:cubicBezTo>
                    <a:pt x="372" y="386"/>
                    <a:pt x="371" y="389"/>
                    <a:pt x="370" y="391"/>
                  </a:cubicBezTo>
                  <a:cubicBezTo>
                    <a:pt x="369" y="393"/>
                    <a:pt x="368" y="395"/>
                    <a:pt x="367" y="396"/>
                  </a:cubicBezTo>
                  <a:cubicBezTo>
                    <a:pt x="365" y="398"/>
                    <a:pt x="362" y="400"/>
                    <a:pt x="359" y="401"/>
                  </a:cubicBezTo>
                  <a:cubicBezTo>
                    <a:pt x="355" y="402"/>
                    <a:pt x="352" y="402"/>
                    <a:pt x="348" y="402"/>
                  </a:cubicBezTo>
                  <a:cubicBezTo>
                    <a:pt x="340" y="401"/>
                    <a:pt x="335" y="399"/>
                    <a:pt x="331" y="395"/>
                  </a:cubicBezTo>
                  <a:cubicBezTo>
                    <a:pt x="328" y="391"/>
                    <a:pt x="327" y="386"/>
                    <a:pt x="327" y="379"/>
                  </a:cubicBezTo>
                  <a:cubicBezTo>
                    <a:pt x="330" y="353"/>
                    <a:pt x="330" y="353"/>
                    <a:pt x="330" y="353"/>
                  </a:cubicBezTo>
                  <a:cubicBezTo>
                    <a:pt x="330" y="350"/>
                    <a:pt x="329" y="348"/>
                    <a:pt x="328" y="347"/>
                  </a:cubicBezTo>
                  <a:cubicBezTo>
                    <a:pt x="328" y="345"/>
                    <a:pt x="326" y="344"/>
                    <a:pt x="323" y="344"/>
                  </a:cubicBezTo>
                  <a:cubicBezTo>
                    <a:pt x="323" y="342"/>
                    <a:pt x="323" y="342"/>
                    <a:pt x="323" y="342"/>
                  </a:cubicBezTo>
                  <a:cubicBezTo>
                    <a:pt x="355" y="345"/>
                    <a:pt x="355" y="345"/>
                    <a:pt x="355" y="345"/>
                  </a:cubicBezTo>
                  <a:cubicBezTo>
                    <a:pt x="355" y="347"/>
                    <a:pt x="355" y="347"/>
                    <a:pt x="355" y="347"/>
                  </a:cubicBezTo>
                  <a:cubicBezTo>
                    <a:pt x="352" y="347"/>
                    <a:pt x="350" y="347"/>
                    <a:pt x="349" y="348"/>
                  </a:cubicBezTo>
                  <a:cubicBezTo>
                    <a:pt x="348" y="350"/>
                    <a:pt x="347" y="351"/>
                    <a:pt x="347" y="354"/>
                  </a:cubicBezTo>
                  <a:cubicBezTo>
                    <a:pt x="344" y="385"/>
                    <a:pt x="344" y="385"/>
                    <a:pt x="344" y="385"/>
                  </a:cubicBezTo>
                  <a:cubicBezTo>
                    <a:pt x="344" y="389"/>
                    <a:pt x="344" y="392"/>
                    <a:pt x="346" y="394"/>
                  </a:cubicBezTo>
                  <a:cubicBezTo>
                    <a:pt x="347" y="396"/>
                    <a:pt x="350" y="397"/>
                    <a:pt x="354" y="398"/>
                  </a:cubicBezTo>
                  <a:cubicBezTo>
                    <a:pt x="358" y="398"/>
                    <a:pt x="361" y="397"/>
                    <a:pt x="364" y="394"/>
                  </a:cubicBezTo>
                  <a:cubicBezTo>
                    <a:pt x="366" y="392"/>
                    <a:pt x="368" y="387"/>
                    <a:pt x="368" y="382"/>
                  </a:cubicBezTo>
                  <a:close/>
                  <a:moveTo>
                    <a:pt x="399" y="357"/>
                  </a:moveTo>
                  <a:cubicBezTo>
                    <a:pt x="399" y="357"/>
                    <a:pt x="399" y="357"/>
                    <a:pt x="399" y="357"/>
                  </a:cubicBezTo>
                  <a:cubicBezTo>
                    <a:pt x="398" y="354"/>
                    <a:pt x="397" y="352"/>
                    <a:pt x="396" y="351"/>
                  </a:cubicBezTo>
                  <a:cubicBezTo>
                    <a:pt x="395" y="350"/>
                    <a:pt x="393" y="350"/>
                    <a:pt x="390" y="350"/>
                  </a:cubicBezTo>
                  <a:cubicBezTo>
                    <a:pt x="390" y="348"/>
                    <a:pt x="390" y="348"/>
                    <a:pt x="390" y="348"/>
                  </a:cubicBezTo>
                  <a:cubicBezTo>
                    <a:pt x="413" y="345"/>
                    <a:pt x="413" y="345"/>
                    <a:pt x="413" y="345"/>
                  </a:cubicBezTo>
                  <a:cubicBezTo>
                    <a:pt x="444" y="373"/>
                    <a:pt x="444" y="373"/>
                    <a:pt x="444" y="373"/>
                  </a:cubicBezTo>
                  <a:cubicBezTo>
                    <a:pt x="441" y="351"/>
                    <a:pt x="441" y="351"/>
                    <a:pt x="441" y="351"/>
                  </a:cubicBezTo>
                  <a:cubicBezTo>
                    <a:pt x="440" y="348"/>
                    <a:pt x="440" y="346"/>
                    <a:pt x="438" y="345"/>
                  </a:cubicBezTo>
                  <a:cubicBezTo>
                    <a:pt x="437" y="344"/>
                    <a:pt x="435" y="344"/>
                    <a:pt x="433" y="344"/>
                  </a:cubicBezTo>
                  <a:cubicBezTo>
                    <a:pt x="432" y="342"/>
                    <a:pt x="432" y="342"/>
                    <a:pt x="432" y="342"/>
                  </a:cubicBezTo>
                  <a:cubicBezTo>
                    <a:pt x="450" y="339"/>
                    <a:pt x="450" y="339"/>
                    <a:pt x="450" y="339"/>
                  </a:cubicBezTo>
                  <a:cubicBezTo>
                    <a:pt x="450" y="341"/>
                    <a:pt x="450" y="341"/>
                    <a:pt x="450" y="341"/>
                  </a:cubicBezTo>
                  <a:cubicBezTo>
                    <a:pt x="448" y="342"/>
                    <a:pt x="446" y="343"/>
                    <a:pt x="445" y="344"/>
                  </a:cubicBezTo>
                  <a:cubicBezTo>
                    <a:pt x="444" y="346"/>
                    <a:pt x="444" y="348"/>
                    <a:pt x="444" y="350"/>
                  </a:cubicBezTo>
                  <a:cubicBezTo>
                    <a:pt x="451" y="396"/>
                    <a:pt x="451" y="396"/>
                    <a:pt x="451" y="396"/>
                  </a:cubicBezTo>
                  <a:cubicBezTo>
                    <a:pt x="445" y="397"/>
                    <a:pt x="445" y="397"/>
                    <a:pt x="445" y="397"/>
                  </a:cubicBezTo>
                  <a:cubicBezTo>
                    <a:pt x="403" y="358"/>
                    <a:pt x="403" y="358"/>
                    <a:pt x="403" y="358"/>
                  </a:cubicBezTo>
                  <a:cubicBezTo>
                    <a:pt x="407" y="392"/>
                    <a:pt x="407" y="392"/>
                    <a:pt x="407" y="392"/>
                  </a:cubicBezTo>
                  <a:cubicBezTo>
                    <a:pt x="408" y="394"/>
                    <a:pt x="409" y="396"/>
                    <a:pt x="410" y="397"/>
                  </a:cubicBezTo>
                  <a:cubicBezTo>
                    <a:pt x="411" y="398"/>
                    <a:pt x="413" y="399"/>
                    <a:pt x="416" y="399"/>
                  </a:cubicBezTo>
                  <a:cubicBezTo>
                    <a:pt x="416" y="401"/>
                    <a:pt x="416" y="401"/>
                    <a:pt x="416" y="401"/>
                  </a:cubicBezTo>
                  <a:cubicBezTo>
                    <a:pt x="398" y="403"/>
                    <a:pt x="398" y="403"/>
                    <a:pt x="398" y="403"/>
                  </a:cubicBezTo>
                  <a:cubicBezTo>
                    <a:pt x="398" y="401"/>
                    <a:pt x="398" y="401"/>
                    <a:pt x="398" y="401"/>
                  </a:cubicBezTo>
                  <a:cubicBezTo>
                    <a:pt x="400" y="401"/>
                    <a:pt x="402" y="400"/>
                    <a:pt x="403" y="398"/>
                  </a:cubicBezTo>
                  <a:cubicBezTo>
                    <a:pt x="404" y="397"/>
                    <a:pt x="404" y="395"/>
                    <a:pt x="404" y="392"/>
                  </a:cubicBezTo>
                  <a:cubicBezTo>
                    <a:pt x="399" y="357"/>
                    <a:pt x="399" y="357"/>
                    <a:pt x="399" y="357"/>
                  </a:cubicBezTo>
                  <a:close/>
                  <a:moveTo>
                    <a:pt x="499" y="374"/>
                  </a:moveTo>
                  <a:cubicBezTo>
                    <a:pt x="499" y="374"/>
                    <a:pt x="499" y="374"/>
                    <a:pt x="499" y="374"/>
                  </a:cubicBezTo>
                  <a:cubicBezTo>
                    <a:pt x="500" y="377"/>
                    <a:pt x="501" y="379"/>
                    <a:pt x="502" y="379"/>
                  </a:cubicBezTo>
                  <a:cubicBezTo>
                    <a:pt x="504" y="380"/>
                    <a:pt x="506" y="380"/>
                    <a:pt x="508" y="380"/>
                  </a:cubicBezTo>
                  <a:cubicBezTo>
                    <a:pt x="509" y="382"/>
                    <a:pt x="509" y="382"/>
                    <a:pt x="509" y="382"/>
                  </a:cubicBezTo>
                  <a:cubicBezTo>
                    <a:pt x="478" y="391"/>
                    <a:pt x="478" y="391"/>
                    <a:pt x="478" y="391"/>
                  </a:cubicBezTo>
                  <a:cubicBezTo>
                    <a:pt x="478" y="389"/>
                    <a:pt x="478" y="389"/>
                    <a:pt x="478" y="389"/>
                  </a:cubicBezTo>
                  <a:cubicBezTo>
                    <a:pt x="480" y="388"/>
                    <a:pt x="482" y="387"/>
                    <a:pt x="482" y="385"/>
                  </a:cubicBezTo>
                  <a:cubicBezTo>
                    <a:pt x="483" y="384"/>
                    <a:pt x="483" y="382"/>
                    <a:pt x="482" y="379"/>
                  </a:cubicBezTo>
                  <a:cubicBezTo>
                    <a:pt x="473" y="345"/>
                    <a:pt x="473" y="345"/>
                    <a:pt x="473" y="345"/>
                  </a:cubicBezTo>
                  <a:cubicBezTo>
                    <a:pt x="472" y="342"/>
                    <a:pt x="471" y="340"/>
                    <a:pt x="469" y="339"/>
                  </a:cubicBezTo>
                  <a:cubicBezTo>
                    <a:pt x="468" y="338"/>
                    <a:pt x="466" y="338"/>
                    <a:pt x="463" y="339"/>
                  </a:cubicBezTo>
                  <a:cubicBezTo>
                    <a:pt x="463" y="337"/>
                    <a:pt x="463" y="337"/>
                    <a:pt x="463" y="337"/>
                  </a:cubicBezTo>
                  <a:cubicBezTo>
                    <a:pt x="493" y="328"/>
                    <a:pt x="493" y="328"/>
                    <a:pt x="493" y="328"/>
                  </a:cubicBezTo>
                  <a:cubicBezTo>
                    <a:pt x="494" y="330"/>
                    <a:pt x="494" y="330"/>
                    <a:pt x="494" y="330"/>
                  </a:cubicBezTo>
                  <a:cubicBezTo>
                    <a:pt x="491" y="331"/>
                    <a:pt x="490" y="332"/>
                    <a:pt x="489" y="334"/>
                  </a:cubicBezTo>
                  <a:cubicBezTo>
                    <a:pt x="488" y="335"/>
                    <a:pt x="488" y="337"/>
                    <a:pt x="489" y="340"/>
                  </a:cubicBezTo>
                  <a:cubicBezTo>
                    <a:pt x="499" y="374"/>
                    <a:pt x="499" y="374"/>
                    <a:pt x="499" y="374"/>
                  </a:cubicBezTo>
                  <a:close/>
                  <a:moveTo>
                    <a:pt x="550" y="366"/>
                  </a:moveTo>
                  <a:cubicBezTo>
                    <a:pt x="550" y="366"/>
                    <a:pt x="550" y="366"/>
                    <a:pt x="550" y="366"/>
                  </a:cubicBezTo>
                  <a:cubicBezTo>
                    <a:pt x="554" y="364"/>
                    <a:pt x="554" y="364"/>
                    <a:pt x="554" y="364"/>
                  </a:cubicBezTo>
                  <a:cubicBezTo>
                    <a:pt x="549" y="311"/>
                    <a:pt x="549" y="311"/>
                    <a:pt x="549" y="311"/>
                  </a:cubicBezTo>
                  <a:cubicBezTo>
                    <a:pt x="548" y="309"/>
                    <a:pt x="549" y="307"/>
                    <a:pt x="549" y="306"/>
                  </a:cubicBezTo>
                  <a:cubicBezTo>
                    <a:pt x="550" y="304"/>
                    <a:pt x="551" y="303"/>
                    <a:pt x="552" y="302"/>
                  </a:cubicBezTo>
                  <a:cubicBezTo>
                    <a:pt x="551" y="301"/>
                    <a:pt x="551" y="301"/>
                    <a:pt x="551" y="301"/>
                  </a:cubicBezTo>
                  <a:cubicBezTo>
                    <a:pt x="536" y="308"/>
                    <a:pt x="536" y="308"/>
                    <a:pt x="536" y="308"/>
                  </a:cubicBezTo>
                  <a:cubicBezTo>
                    <a:pt x="537" y="310"/>
                    <a:pt x="537" y="310"/>
                    <a:pt x="537" y="310"/>
                  </a:cubicBezTo>
                  <a:cubicBezTo>
                    <a:pt x="539" y="309"/>
                    <a:pt x="540" y="309"/>
                    <a:pt x="542" y="309"/>
                  </a:cubicBezTo>
                  <a:cubicBezTo>
                    <a:pt x="543" y="309"/>
                    <a:pt x="544" y="310"/>
                    <a:pt x="544" y="311"/>
                  </a:cubicBezTo>
                  <a:cubicBezTo>
                    <a:pt x="544" y="311"/>
                    <a:pt x="544" y="311"/>
                    <a:pt x="545" y="312"/>
                  </a:cubicBezTo>
                  <a:cubicBezTo>
                    <a:pt x="545" y="312"/>
                    <a:pt x="545" y="313"/>
                    <a:pt x="545" y="314"/>
                  </a:cubicBezTo>
                  <a:cubicBezTo>
                    <a:pt x="548" y="342"/>
                    <a:pt x="548" y="342"/>
                    <a:pt x="548" y="342"/>
                  </a:cubicBezTo>
                  <a:cubicBezTo>
                    <a:pt x="525" y="323"/>
                    <a:pt x="525" y="323"/>
                    <a:pt x="525" y="323"/>
                  </a:cubicBezTo>
                  <a:cubicBezTo>
                    <a:pt x="524" y="322"/>
                    <a:pt x="524" y="322"/>
                    <a:pt x="524" y="322"/>
                  </a:cubicBezTo>
                  <a:cubicBezTo>
                    <a:pt x="524" y="321"/>
                    <a:pt x="523" y="321"/>
                    <a:pt x="523" y="321"/>
                  </a:cubicBezTo>
                  <a:cubicBezTo>
                    <a:pt x="523" y="320"/>
                    <a:pt x="523" y="319"/>
                    <a:pt x="523" y="318"/>
                  </a:cubicBezTo>
                  <a:cubicBezTo>
                    <a:pt x="524" y="318"/>
                    <a:pt x="525" y="317"/>
                    <a:pt x="526" y="316"/>
                  </a:cubicBezTo>
                  <a:cubicBezTo>
                    <a:pt x="527" y="316"/>
                    <a:pt x="527" y="316"/>
                    <a:pt x="527" y="316"/>
                  </a:cubicBezTo>
                  <a:cubicBezTo>
                    <a:pt x="526" y="314"/>
                    <a:pt x="526" y="314"/>
                    <a:pt x="526" y="314"/>
                  </a:cubicBezTo>
                  <a:cubicBezTo>
                    <a:pt x="500" y="328"/>
                    <a:pt x="500" y="328"/>
                    <a:pt x="500" y="328"/>
                  </a:cubicBezTo>
                  <a:cubicBezTo>
                    <a:pt x="501" y="329"/>
                    <a:pt x="501" y="329"/>
                    <a:pt x="501" y="329"/>
                  </a:cubicBezTo>
                  <a:cubicBezTo>
                    <a:pt x="503" y="329"/>
                    <a:pt x="504" y="328"/>
                    <a:pt x="505" y="329"/>
                  </a:cubicBezTo>
                  <a:cubicBezTo>
                    <a:pt x="506" y="329"/>
                    <a:pt x="508" y="330"/>
                    <a:pt x="510" y="332"/>
                  </a:cubicBezTo>
                  <a:cubicBezTo>
                    <a:pt x="550" y="366"/>
                    <a:pt x="550" y="366"/>
                    <a:pt x="550" y="366"/>
                  </a:cubicBezTo>
                  <a:close/>
                  <a:moveTo>
                    <a:pt x="593" y="342"/>
                  </a:moveTo>
                  <a:cubicBezTo>
                    <a:pt x="593" y="342"/>
                    <a:pt x="593" y="342"/>
                    <a:pt x="593" y="342"/>
                  </a:cubicBezTo>
                  <a:cubicBezTo>
                    <a:pt x="591" y="341"/>
                    <a:pt x="591" y="341"/>
                    <a:pt x="591" y="341"/>
                  </a:cubicBezTo>
                  <a:cubicBezTo>
                    <a:pt x="593" y="339"/>
                    <a:pt x="594" y="337"/>
                    <a:pt x="594" y="336"/>
                  </a:cubicBezTo>
                  <a:cubicBezTo>
                    <a:pt x="595" y="334"/>
                    <a:pt x="594" y="332"/>
                    <a:pt x="592" y="330"/>
                  </a:cubicBezTo>
                  <a:cubicBezTo>
                    <a:pt x="570" y="302"/>
                    <a:pt x="570" y="302"/>
                    <a:pt x="570" y="302"/>
                  </a:cubicBezTo>
                  <a:cubicBezTo>
                    <a:pt x="568" y="300"/>
                    <a:pt x="566" y="299"/>
                    <a:pt x="564" y="299"/>
                  </a:cubicBezTo>
                  <a:cubicBezTo>
                    <a:pt x="563" y="298"/>
                    <a:pt x="561" y="299"/>
                    <a:pt x="559" y="301"/>
                  </a:cubicBezTo>
                  <a:cubicBezTo>
                    <a:pt x="558" y="299"/>
                    <a:pt x="558" y="299"/>
                    <a:pt x="558" y="299"/>
                  </a:cubicBezTo>
                  <a:cubicBezTo>
                    <a:pt x="596" y="268"/>
                    <a:pt x="596" y="268"/>
                    <a:pt x="596" y="268"/>
                  </a:cubicBezTo>
                  <a:cubicBezTo>
                    <a:pt x="605" y="280"/>
                    <a:pt x="605" y="280"/>
                    <a:pt x="605" y="280"/>
                  </a:cubicBezTo>
                  <a:cubicBezTo>
                    <a:pt x="604" y="281"/>
                    <a:pt x="604" y="281"/>
                    <a:pt x="604" y="281"/>
                  </a:cubicBezTo>
                  <a:cubicBezTo>
                    <a:pt x="600" y="278"/>
                    <a:pt x="598" y="277"/>
                    <a:pt x="595" y="277"/>
                  </a:cubicBezTo>
                  <a:cubicBezTo>
                    <a:pt x="592" y="277"/>
                    <a:pt x="589" y="278"/>
                    <a:pt x="585" y="281"/>
                  </a:cubicBezTo>
                  <a:cubicBezTo>
                    <a:pt x="579" y="286"/>
                    <a:pt x="579" y="286"/>
                    <a:pt x="579" y="286"/>
                  </a:cubicBezTo>
                  <a:cubicBezTo>
                    <a:pt x="593" y="303"/>
                    <a:pt x="593" y="303"/>
                    <a:pt x="593" y="303"/>
                  </a:cubicBezTo>
                  <a:cubicBezTo>
                    <a:pt x="593" y="303"/>
                    <a:pt x="593" y="303"/>
                    <a:pt x="593" y="303"/>
                  </a:cubicBezTo>
                  <a:cubicBezTo>
                    <a:pt x="596" y="301"/>
                    <a:pt x="597" y="299"/>
                    <a:pt x="597" y="296"/>
                  </a:cubicBezTo>
                  <a:cubicBezTo>
                    <a:pt x="597" y="294"/>
                    <a:pt x="596" y="291"/>
                    <a:pt x="594" y="288"/>
                  </a:cubicBezTo>
                  <a:cubicBezTo>
                    <a:pt x="595" y="286"/>
                    <a:pt x="595" y="286"/>
                    <a:pt x="595" y="286"/>
                  </a:cubicBezTo>
                  <a:cubicBezTo>
                    <a:pt x="612" y="307"/>
                    <a:pt x="612" y="307"/>
                    <a:pt x="612" y="307"/>
                  </a:cubicBezTo>
                  <a:cubicBezTo>
                    <a:pt x="610" y="309"/>
                    <a:pt x="610" y="309"/>
                    <a:pt x="610" y="309"/>
                  </a:cubicBezTo>
                  <a:cubicBezTo>
                    <a:pt x="608" y="306"/>
                    <a:pt x="605" y="304"/>
                    <a:pt x="603" y="303"/>
                  </a:cubicBezTo>
                  <a:cubicBezTo>
                    <a:pt x="600" y="303"/>
                    <a:pt x="598" y="304"/>
                    <a:pt x="595" y="306"/>
                  </a:cubicBezTo>
                  <a:cubicBezTo>
                    <a:pt x="595" y="306"/>
                    <a:pt x="595" y="306"/>
                    <a:pt x="595" y="306"/>
                  </a:cubicBezTo>
                  <a:cubicBezTo>
                    <a:pt x="606" y="320"/>
                    <a:pt x="606" y="320"/>
                    <a:pt x="606" y="320"/>
                  </a:cubicBezTo>
                  <a:cubicBezTo>
                    <a:pt x="607" y="322"/>
                    <a:pt x="609" y="323"/>
                    <a:pt x="610" y="323"/>
                  </a:cubicBezTo>
                  <a:cubicBezTo>
                    <a:pt x="611" y="323"/>
                    <a:pt x="613" y="322"/>
                    <a:pt x="615" y="319"/>
                  </a:cubicBezTo>
                  <a:cubicBezTo>
                    <a:pt x="619" y="316"/>
                    <a:pt x="622" y="313"/>
                    <a:pt x="622" y="309"/>
                  </a:cubicBezTo>
                  <a:cubicBezTo>
                    <a:pt x="623" y="306"/>
                    <a:pt x="623" y="302"/>
                    <a:pt x="620" y="297"/>
                  </a:cubicBezTo>
                  <a:cubicBezTo>
                    <a:pt x="622" y="296"/>
                    <a:pt x="622" y="296"/>
                    <a:pt x="622" y="296"/>
                  </a:cubicBezTo>
                  <a:cubicBezTo>
                    <a:pt x="631" y="312"/>
                    <a:pt x="631" y="312"/>
                    <a:pt x="631" y="312"/>
                  </a:cubicBezTo>
                  <a:cubicBezTo>
                    <a:pt x="593" y="342"/>
                    <a:pt x="593" y="342"/>
                    <a:pt x="593" y="342"/>
                  </a:cubicBezTo>
                  <a:close/>
                  <a:moveTo>
                    <a:pt x="645" y="259"/>
                  </a:moveTo>
                  <a:cubicBezTo>
                    <a:pt x="645" y="259"/>
                    <a:pt x="645" y="259"/>
                    <a:pt x="645" y="259"/>
                  </a:cubicBezTo>
                  <a:cubicBezTo>
                    <a:pt x="645" y="258"/>
                    <a:pt x="645" y="258"/>
                    <a:pt x="645" y="258"/>
                  </a:cubicBezTo>
                  <a:cubicBezTo>
                    <a:pt x="647" y="255"/>
                    <a:pt x="648" y="253"/>
                    <a:pt x="648" y="250"/>
                  </a:cubicBezTo>
                  <a:cubicBezTo>
                    <a:pt x="648" y="248"/>
                    <a:pt x="646" y="245"/>
                    <a:pt x="643" y="243"/>
                  </a:cubicBezTo>
                  <a:cubicBezTo>
                    <a:pt x="640" y="240"/>
                    <a:pt x="637" y="239"/>
                    <a:pt x="634" y="239"/>
                  </a:cubicBezTo>
                  <a:cubicBezTo>
                    <a:pt x="632" y="239"/>
                    <a:pt x="629" y="240"/>
                    <a:pt x="626" y="244"/>
                  </a:cubicBezTo>
                  <a:cubicBezTo>
                    <a:pt x="645" y="259"/>
                    <a:pt x="645" y="259"/>
                    <a:pt x="645" y="259"/>
                  </a:cubicBezTo>
                  <a:close/>
                  <a:moveTo>
                    <a:pt x="659" y="271"/>
                  </a:moveTo>
                  <a:cubicBezTo>
                    <a:pt x="659" y="271"/>
                    <a:pt x="659" y="271"/>
                    <a:pt x="659" y="271"/>
                  </a:cubicBezTo>
                  <a:cubicBezTo>
                    <a:pt x="647" y="261"/>
                    <a:pt x="647" y="261"/>
                    <a:pt x="647" y="261"/>
                  </a:cubicBezTo>
                  <a:cubicBezTo>
                    <a:pt x="648" y="260"/>
                    <a:pt x="648" y="260"/>
                    <a:pt x="648" y="260"/>
                  </a:cubicBezTo>
                  <a:cubicBezTo>
                    <a:pt x="677" y="265"/>
                    <a:pt x="677" y="265"/>
                    <a:pt x="677" y="265"/>
                  </a:cubicBezTo>
                  <a:cubicBezTo>
                    <a:pt x="690" y="250"/>
                    <a:pt x="690" y="250"/>
                    <a:pt x="690" y="250"/>
                  </a:cubicBezTo>
                  <a:cubicBezTo>
                    <a:pt x="689" y="248"/>
                    <a:pt x="689" y="248"/>
                    <a:pt x="689" y="248"/>
                  </a:cubicBezTo>
                  <a:cubicBezTo>
                    <a:pt x="688" y="249"/>
                    <a:pt x="686" y="250"/>
                    <a:pt x="685" y="250"/>
                  </a:cubicBezTo>
                  <a:cubicBezTo>
                    <a:pt x="684" y="251"/>
                    <a:pt x="682" y="250"/>
                    <a:pt x="680" y="250"/>
                  </a:cubicBezTo>
                  <a:cubicBezTo>
                    <a:pt x="658" y="246"/>
                    <a:pt x="658" y="246"/>
                    <a:pt x="658" y="246"/>
                  </a:cubicBezTo>
                  <a:cubicBezTo>
                    <a:pt x="659" y="243"/>
                    <a:pt x="660" y="240"/>
                    <a:pt x="659" y="236"/>
                  </a:cubicBezTo>
                  <a:cubicBezTo>
                    <a:pt x="659" y="233"/>
                    <a:pt x="657" y="231"/>
                    <a:pt x="654" y="229"/>
                  </a:cubicBezTo>
                  <a:cubicBezTo>
                    <a:pt x="651" y="226"/>
                    <a:pt x="647" y="225"/>
                    <a:pt x="642" y="226"/>
                  </a:cubicBezTo>
                  <a:cubicBezTo>
                    <a:pt x="638" y="227"/>
                    <a:pt x="633" y="231"/>
                    <a:pt x="628" y="237"/>
                  </a:cubicBezTo>
                  <a:cubicBezTo>
                    <a:pt x="608" y="260"/>
                    <a:pt x="608" y="260"/>
                    <a:pt x="608" y="260"/>
                  </a:cubicBezTo>
                  <a:cubicBezTo>
                    <a:pt x="610" y="262"/>
                    <a:pt x="610" y="262"/>
                    <a:pt x="610" y="262"/>
                  </a:cubicBezTo>
                  <a:cubicBezTo>
                    <a:pt x="612" y="260"/>
                    <a:pt x="613" y="259"/>
                    <a:pt x="615" y="259"/>
                  </a:cubicBezTo>
                  <a:cubicBezTo>
                    <a:pt x="617" y="259"/>
                    <a:pt x="618" y="260"/>
                    <a:pt x="621" y="261"/>
                  </a:cubicBezTo>
                  <a:cubicBezTo>
                    <a:pt x="648" y="284"/>
                    <a:pt x="648" y="284"/>
                    <a:pt x="648" y="284"/>
                  </a:cubicBezTo>
                  <a:cubicBezTo>
                    <a:pt x="650" y="286"/>
                    <a:pt x="651" y="288"/>
                    <a:pt x="651" y="289"/>
                  </a:cubicBezTo>
                  <a:cubicBezTo>
                    <a:pt x="652" y="291"/>
                    <a:pt x="651" y="293"/>
                    <a:pt x="649" y="295"/>
                  </a:cubicBezTo>
                  <a:cubicBezTo>
                    <a:pt x="651" y="296"/>
                    <a:pt x="651" y="296"/>
                    <a:pt x="651" y="296"/>
                  </a:cubicBezTo>
                  <a:cubicBezTo>
                    <a:pt x="672" y="272"/>
                    <a:pt x="672" y="272"/>
                    <a:pt x="672" y="272"/>
                  </a:cubicBezTo>
                  <a:cubicBezTo>
                    <a:pt x="670" y="270"/>
                    <a:pt x="670" y="270"/>
                    <a:pt x="670" y="270"/>
                  </a:cubicBezTo>
                  <a:cubicBezTo>
                    <a:pt x="668" y="272"/>
                    <a:pt x="666" y="274"/>
                    <a:pt x="665" y="274"/>
                  </a:cubicBezTo>
                  <a:cubicBezTo>
                    <a:pt x="663" y="274"/>
                    <a:pt x="661" y="273"/>
                    <a:pt x="659" y="271"/>
                  </a:cubicBezTo>
                  <a:close/>
                  <a:moveTo>
                    <a:pt x="704" y="233"/>
                  </a:moveTo>
                  <a:cubicBezTo>
                    <a:pt x="704" y="233"/>
                    <a:pt x="704" y="233"/>
                    <a:pt x="704" y="233"/>
                  </a:cubicBezTo>
                  <a:cubicBezTo>
                    <a:pt x="687" y="224"/>
                    <a:pt x="687" y="224"/>
                    <a:pt x="687" y="224"/>
                  </a:cubicBezTo>
                  <a:cubicBezTo>
                    <a:pt x="688" y="222"/>
                    <a:pt x="688" y="222"/>
                    <a:pt x="688" y="222"/>
                  </a:cubicBezTo>
                  <a:cubicBezTo>
                    <a:pt x="692" y="223"/>
                    <a:pt x="697" y="223"/>
                    <a:pt x="701" y="222"/>
                  </a:cubicBezTo>
                  <a:cubicBezTo>
                    <a:pt x="706" y="220"/>
                    <a:pt x="709" y="217"/>
                    <a:pt x="712" y="213"/>
                  </a:cubicBezTo>
                  <a:cubicBezTo>
                    <a:pt x="713" y="210"/>
                    <a:pt x="714" y="207"/>
                    <a:pt x="714" y="205"/>
                  </a:cubicBezTo>
                  <a:cubicBezTo>
                    <a:pt x="713" y="203"/>
                    <a:pt x="712" y="201"/>
                    <a:pt x="710" y="200"/>
                  </a:cubicBezTo>
                  <a:cubicBezTo>
                    <a:pt x="707" y="198"/>
                    <a:pt x="701" y="200"/>
                    <a:pt x="693" y="206"/>
                  </a:cubicBezTo>
                  <a:cubicBezTo>
                    <a:pt x="693" y="206"/>
                    <a:pt x="693" y="206"/>
                    <a:pt x="693" y="206"/>
                  </a:cubicBezTo>
                  <a:cubicBezTo>
                    <a:pt x="693" y="207"/>
                    <a:pt x="692" y="207"/>
                    <a:pt x="691" y="208"/>
                  </a:cubicBezTo>
                  <a:cubicBezTo>
                    <a:pt x="686" y="212"/>
                    <a:pt x="681" y="215"/>
                    <a:pt x="678" y="215"/>
                  </a:cubicBezTo>
                  <a:cubicBezTo>
                    <a:pt x="676" y="215"/>
                    <a:pt x="675" y="215"/>
                    <a:pt x="673" y="215"/>
                  </a:cubicBezTo>
                  <a:cubicBezTo>
                    <a:pt x="672" y="215"/>
                    <a:pt x="670" y="214"/>
                    <a:pt x="669" y="213"/>
                  </a:cubicBezTo>
                  <a:cubicBezTo>
                    <a:pt x="664" y="211"/>
                    <a:pt x="662" y="207"/>
                    <a:pt x="661" y="202"/>
                  </a:cubicBezTo>
                  <a:cubicBezTo>
                    <a:pt x="659" y="197"/>
                    <a:pt x="660" y="192"/>
                    <a:pt x="663" y="187"/>
                  </a:cubicBezTo>
                  <a:cubicBezTo>
                    <a:pt x="665" y="184"/>
                    <a:pt x="667" y="181"/>
                    <a:pt x="670" y="179"/>
                  </a:cubicBezTo>
                  <a:cubicBezTo>
                    <a:pt x="673" y="176"/>
                    <a:pt x="674" y="175"/>
                    <a:pt x="675" y="174"/>
                  </a:cubicBezTo>
                  <a:cubicBezTo>
                    <a:pt x="675" y="174"/>
                    <a:pt x="675" y="173"/>
                    <a:pt x="675" y="172"/>
                  </a:cubicBezTo>
                  <a:cubicBezTo>
                    <a:pt x="675" y="172"/>
                    <a:pt x="674" y="171"/>
                    <a:pt x="673" y="170"/>
                  </a:cubicBezTo>
                  <a:cubicBezTo>
                    <a:pt x="674" y="168"/>
                    <a:pt x="674" y="168"/>
                    <a:pt x="674" y="168"/>
                  </a:cubicBezTo>
                  <a:cubicBezTo>
                    <a:pt x="689" y="177"/>
                    <a:pt x="689" y="177"/>
                    <a:pt x="689" y="177"/>
                  </a:cubicBezTo>
                  <a:cubicBezTo>
                    <a:pt x="688" y="179"/>
                    <a:pt x="688" y="179"/>
                    <a:pt x="688" y="179"/>
                  </a:cubicBezTo>
                  <a:cubicBezTo>
                    <a:pt x="684" y="177"/>
                    <a:pt x="680" y="177"/>
                    <a:pt x="676" y="179"/>
                  </a:cubicBezTo>
                  <a:cubicBezTo>
                    <a:pt x="672" y="180"/>
                    <a:pt x="669" y="183"/>
                    <a:pt x="667" y="187"/>
                  </a:cubicBezTo>
                  <a:cubicBezTo>
                    <a:pt x="666" y="190"/>
                    <a:pt x="665" y="192"/>
                    <a:pt x="666" y="194"/>
                  </a:cubicBezTo>
                  <a:cubicBezTo>
                    <a:pt x="666" y="196"/>
                    <a:pt x="667" y="198"/>
                    <a:pt x="669" y="199"/>
                  </a:cubicBezTo>
                  <a:cubicBezTo>
                    <a:pt x="671" y="200"/>
                    <a:pt x="676" y="198"/>
                    <a:pt x="682" y="194"/>
                  </a:cubicBezTo>
                  <a:cubicBezTo>
                    <a:pt x="682" y="193"/>
                    <a:pt x="682" y="193"/>
                    <a:pt x="682" y="193"/>
                  </a:cubicBezTo>
                  <a:cubicBezTo>
                    <a:pt x="687" y="190"/>
                    <a:pt x="690" y="187"/>
                    <a:pt x="692" y="186"/>
                  </a:cubicBezTo>
                  <a:cubicBezTo>
                    <a:pt x="694" y="185"/>
                    <a:pt x="696" y="184"/>
                    <a:pt x="697" y="184"/>
                  </a:cubicBezTo>
                  <a:cubicBezTo>
                    <a:pt x="699" y="183"/>
                    <a:pt x="702" y="183"/>
                    <a:pt x="704" y="183"/>
                  </a:cubicBezTo>
                  <a:cubicBezTo>
                    <a:pt x="706" y="184"/>
                    <a:pt x="708" y="184"/>
                    <a:pt x="710" y="185"/>
                  </a:cubicBezTo>
                  <a:cubicBezTo>
                    <a:pt x="715" y="188"/>
                    <a:pt x="718" y="192"/>
                    <a:pt x="719" y="197"/>
                  </a:cubicBezTo>
                  <a:cubicBezTo>
                    <a:pt x="720" y="202"/>
                    <a:pt x="719" y="208"/>
                    <a:pt x="716" y="213"/>
                  </a:cubicBezTo>
                  <a:cubicBezTo>
                    <a:pt x="714" y="216"/>
                    <a:pt x="711" y="219"/>
                    <a:pt x="708" y="222"/>
                  </a:cubicBezTo>
                  <a:cubicBezTo>
                    <a:pt x="705" y="225"/>
                    <a:pt x="704" y="226"/>
                    <a:pt x="704" y="227"/>
                  </a:cubicBezTo>
                  <a:cubicBezTo>
                    <a:pt x="703" y="227"/>
                    <a:pt x="703" y="228"/>
                    <a:pt x="703" y="229"/>
                  </a:cubicBezTo>
                  <a:cubicBezTo>
                    <a:pt x="704" y="230"/>
                    <a:pt x="704" y="231"/>
                    <a:pt x="705" y="231"/>
                  </a:cubicBezTo>
                  <a:cubicBezTo>
                    <a:pt x="704" y="233"/>
                    <a:pt x="704" y="233"/>
                    <a:pt x="704" y="233"/>
                  </a:cubicBezTo>
                  <a:close/>
                  <a:moveTo>
                    <a:pt x="734" y="148"/>
                  </a:moveTo>
                  <a:cubicBezTo>
                    <a:pt x="734" y="148"/>
                    <a:pt x="734" y="148"/>
                    <a:pt x="734" y="148"/>
                  </a:cubicBezTo>
                  <a:cubicBezTo>
                    <a:pt x="700" y="135"/>
                    <a:pt x="700" y="135"/>
                    <a:pt x="700" y="135"/>
                  </a:cubicBezTo>
                  <a:cubicBezTo>
                    <a:pt x="698" y="134"/>
                    <a:pt x="696" y="133"/>
                    <a:pt x="695" y="131"/>
                  </a:cubicBezTo>
                  <a:cubicBezTo>
                    <a:pt x="695" y="130"/>
                    <a:pt x="695" y="128"/>
                    <a:pt x="695" y="125"/>
                  </a:cubicBezTo>
                  <a:cubicBezTo>
                    <a:pt x="693" y="125"/>
                    <a:pt x="693" y="125"/>
                    <a:pt x="693" y="125"/>
                  </a:cubicBezTo>
                  <a:cubicBezTo>
                    <a:pt x="682" y="154"/>
                    <a:pt x="682" y="154"/>
                    <a:pt x="682" y="154"/>
                  </a:cubicBezTo>
                  <a:cubicBezTo>
                    <a:pt x="684" y="155"/>
                    <a:pt x="684" y="155"/>
                    <a:pt x="684" y="155"/>
                  </a:cubicBezTo>
                  <a:cubicBezTo>
                    <a:pt x="685" y="152"/>
                    <a:pt x="686" y="151"/>
                    <a:pt x="688" y="150"/>
                  </a:cubicBezTo>
                  <a:cubicBezTo>
                    <a:pt x="689" y="150"/>
                    <a:pt x="691" y="150"/>
                    <a:pt x="694" y="151"/>
                  </a:cubicBezTo>
                  <a:cubicBezTo>
                    <a:pt x="727" y="164"/>
                    <a:pt x="727" y="164"/>
                    <a:pt x="727" y="164"/>
                  </a:cubicBezTo>
                  <a:cubicBezTo>
                    <a:pt x="730" y="165"/>
                    <a:pt x="732" y="166"/>
                    <a:pt x="732" y="168"/>
                  </a:cubicBezTo>
                  <a:cubicBezTo>
                    <a:pt x="733" y="169"/>
                    <a:pt x="733" y="171"/>
                    <a:pt x="732" y="173"/>
                  </a:cubicBezTo>
                  <a:cubicBezTo>
                    <a:pt x="734" y="174"/>
                    <a:pt x="734" y="174"/>
                    <a:pt x="734" y="174"/>
                  </a:cubicBezTo>
                  <a:cubicBezTo>
                    <a:pt x="746" y="145"/>
                    <a:pt x="746" y="145"/>
                    <a:pt x="746" y="145"/>
                  </a:cubicBezTo>
                  <a:cubicBezTo>
                    <a:pt x="744" y="144"/>
                    <a:pt x="744" y="144"/>
                    <a:pt x="744" y="144"/>
                  </a:cubicBezTo>
                  <a:cubicBezTo>
                    <a:pt x="743" y="146"/>
                    <a:pt x="741" y="148"/>
                    <a:pt x="740" y="148"/>
                  </a:cubicBezTo>
                  <a:cubicBezTo>
                    <a:pt x="738" y="149"/>
                    <a:pt x="736" y="149"/>
                    <a:pt x="734" y="148"/>
                  </a:cubicBezTo>
                  <a:close/>
                  <a:moveTo>
                    <a:pt x="710" y="62"/>
                  </a:moveTo>
                  <a:cubicBezTo>
                    <a:pt x="710" y="62"/>
                    <a:pt x="710" y="62"/>
                    <a:pt x="710" y="62"/>
                  </a:cubicBezTo>
                  <a:cubicBezTo>
                    <a:pt x="724" y="65"/>
                    <a:pt x="724" y="65"/>
                    <a:pt x="724" y="65"/>
                  </a:cubicBezTo>
                  <a:cubicBezTo>
                    <a:pt x="724" y="67"/>
                    <a:pt x="724" y="67"/>
                    <a:pt x="724" y="67"/>
                  </a:cubicBezTo>
                  <a:cubicBezTo>
                    <a:pt x="720" y="67"/>
                    <a:pt x="717" y="67"/>
                    <a:pt x="715" y="69"/>
                  </a:cubicBezTo>
                  <a:cubicBezTo>
                    <a:pt x="713" y="70"/>
                    <a:pt x="711" y="73"/>
                    <a:pt x="710" y="76"/>
                  </a:cubicBezTo>
                  <a:cubicBezTo>
                    <a:pt x="710" y="80"/>
                    <a:pt x="710" y="80"/>
                    <a:pt x="710" y="80"/>
                  </a:cubicBezTo>
                  <a:cubicBezTo>
                    <a:pt x="751" y="89"/>
                    <a:pt x="751" y="89"/>
                    <a:pt x="751" y="89"/>
                  </a:cubicBezTo>
                  <a:cubicBezTo>
                    <a:pt x="753" y="90"/>
                    <a:pt x="755" y="90"/>
                    <a:pt x="757" y="89"/>
                  </a:cubicBezTo>
                  <a:cubicBezTo>
                    <a:pt x="758" y="88"/>
                    <a:pt x="759" y="87"/>
                    <a:pt x="760" y="84"/>
                  </a:cubicBezTo>
                  <a:cubicBezTo>
                    <a:pt x="762" y="84"/>
                    <a:pt x="762" y="84"/>
                    <a:pt x="762" y="84"/>
                  </a:cubicBezTo>
                  <a:cubicBezTo>
                    <a:pt x="755" y="115"/>
                    <a:pt x="755" y="115"/>
                    <a:pt x="755" y="115"/>
                  </a:cubicBezTo>
                  <a:cubicBezTo>
                    <a:pt x="753" y="115"/>
                    <a:pt x="753" y="115"/>
                    <a:pt x="753" y="115"/>
                  </a:cubicBezTo>
                  <a:cubicBezTo>
                    <a:pt x="753" y="112"/>
                    <a:pt x="753" y="110"/>
                    <a:pt x="752" y="109"/>
                  </a:cubicBezTo>
                  <a:cubicBezTo>
                    <a:pt x="751" y="108"/>
                    <a:pt x="749" y="107"/>
                    <a:pt x="747" y="106"/>
                  </a:cubicBezTo>
                  <a:cubicBezTo>
                    <a:pt x="706" y="97"/>
                    <a:pt x="706" y="97"/>
                    <a:pt x="706" y="97"/>
                  </a:cubicBezTo>
                  <a:cubicBezTo>
                    <a:pt x="705" y="100"/>
                    <a:pt x="705" y="100"/>
                    <a:pt x="705" y="100"/>
                  </a:cubicBezTo>
                  <a:cubicBezTo>
                    <a:pt x="704" y="104"/>
                    <a:pt x="704" y="107"/>
                    <a:pt x="705" y="109"/>
                  </a:cubicBezTo>
                  <a:cubicBezTo>
                    <a:pt x="707" y="111"/>
                    <a:pt x="709" y="112"/>
                    <a:pt x="713" y="114"/>
                  </a:cubicBezTo>
                  <a:cubicBezTo>
                    <a:pt x="712" y="116"/>
                    <a:pt x="712" y="116"/>
                    <a:pt x="712" y="116"/>
                  </a:cubicBezTo>
                  <a:cubicBezTo>
                    <a:pt x="698" y="112"/>
                    <a:pt x="698" y="112"/>
                    <a:pt x="698" y="112"/>
                  </a:cubicBezTo>
                  <a:cubicBezTo>
                    <a:pt x="710" y="62"/>
                    <a:pt x="710" y="62"/>
                    <a:pt x="710" y="62"/>
                  </a:cubicBezTo>
                  <a:close/>
                  <a:moveTo>
                    <a:pt x="740" y="19"/>
                  </a:moveTo>
                  <a:cubicBezTo>
                    <a:pt x="740" y="19"/>
                    <a:pt x="740" y="19"/>
                    <a:pt x="740" y="19"/>
                  </a:cubicBezTo>
                  <a:cubicBezTo>
                    <a:pt x="756" y="19"/>
                    <a:pt x="756" y="19"/>
                    <a:pt x="756" y="19"/>
                  </a:cubicBezTo>
                  <a:cubicBezTo>
                    <a:pt x="759" y="19"/>
                    <a:pt x="761" y="19"/>
                    <a:pt x="763" y="18"/>
                  </a:cubicBezTo>
                  <a:cubicBezTo>
                    <a:pt x="764" y="17"/>
                    <a:pt x="764" y="15"/>
                    <a:pt x="765" y="12"/>
                  </a:cubicBezTo>
                  <a:cubicBezTo>
                    <a:pt x="767" y="12"/>
                    <a:pt x="767" y="12"/>
                    <a:pt x="767" y="12"/>
                  </a:cubicBezTo>
                  <a:cubicBezTo>
                    <a:pt x="766" y="44"/>
                    <a:pt x="766" y="44"/>
                    <a:pt x="766" y="44"/>
                  </a:cubicBezTo>
                  <a:cubicBezTo>
                    <a:pt x="764" y="44"/>
                    <a:pt x="764" y="44"/>
                    <a:pt x="764" y="44"/>
                  </a:cubicBezTo>
                  <a:cubicBezTo>
                    <a:pt x="764" y="41"/>
                    <a:pt x="763" y="39"/>
                    <a:pt x="762" y="38"/>
                  </a:cubicBezTo>
                  <a:cubicBezTo>
                    <a:pt x="761" y="37"/>
                    <a:pt x="759" y="37"/>
                    <a:pt x="756" y="37"/>
                  </a:cubicBezTo>
                  <a:cubicBezTo>
                    <a:pt x="743" y="36"/>
                    <a:pt x="743" y="36"/>
                    <a:pt x="743" y="36"/>
                  </a:cubicBezTo>
                  <a:cubicBezTo>
                    <a:pt x="718" y="50"/>
                    <a:pt x="718" y="50"/>
                    <a:pt x="718" y="50"/>
                  </a:cubicBezTo>
                  <a:cubicBezTo>
                    <a:pt x="716" y="51"/>
                    <a:pt x="714" y="52"/>
                    <a:pt x="713" y="53"/>
                  </a:cubicBezTo>
                  <a:cubicBezTo>
                    <a:pt x="713" y="55"/>
                    <a:pt x="712" y="56"/>
                    <a:pt x="712" y="57"/>
                  </a:cubicBezTo>
                  <a:cubicBezTo>
                    <a:pt x="710" y="57"/>
                    <a:pt x="710" y="57"/>
                    <a:pt x="710" y="57"/>
                  </a:cubicBezTo>
                  <a:cubicBezTo>
                    <a:pt x="711" y="28"/>
                    <a:pt x="711" y="28"/>
                    <a:pt x="711" y="28"/>
                  </a:cubicBezTo>
                  <a:cubicBezTo>
                    <a:pt x="713" y="28"/>
                    <a:pt x="713" y="28"/>
                    <a:pt x="713" y="28"/>
                  </a:cubicBezTo>
                  <a:cubicBezTo>
                    <a:pt x="713" y="30"/>
                    <a:pt x="713" y="31"/>
                    <a:pt x="713" y="31"/>
                  </a:cubicBezTo>
                  <a:cubicBezTo>
                    <a:pt x="714" y="32"/>
                    <a:pt x="714" y="32"/>
                    <a:pt x="715" y="32"/>
                  </a:cubicBezTo>
                  <a:cubicBezTo>
                    <a:pt x="715" y="32"/>
                    <a:pt x="716" y="32"/>
                    <a:pt x="716" y="32"/>
                  </a:cubicBezTo>
                  <a:cubicBezTo>
                    <a:pt x="716" y="32"/>
                    <a:pt x="717" y="32"/>
                    <a:pt x="717" y="32"/>
                  </a:cubicBezTo>
                  <a:cubicBezTo>
                    <a:pt x="737" y="21"/>
                    <a:pt x="737" y="21"/>
                    <a:pt x="737" y="21"/>
                  </a:cubicBezTo>
                  <a:cubicBezTo>
                    <a:pt x="719" y="11"/>
                    <a:pt x="719" y="11"/>
                    <a:pt x="719" y="11"/>
                  </a:cubicBezTo>
                  <a:cubicBezTo>
                    <a:pt x="718" y="11"/>
                    <a:pt x="718" y="11"/>
                    <a:pt x="717" y="11"/>
                  </a:cubicBezTo>
                  <a:cubicBezTo>
                    <a:pt x="717" y="10"/>
                    <a:pt x="716" y="10"/>
                    <a:pt x="716" y="10"/>
                  </a:cubicBezTo>
                  <a:cubicBezTo>
                    <a:pt x="715" y="10"/>
                    <a:pt x="714" y="11"/>
                    <a:pt x="714" y="12"/>
                  </a:cubicBezTo>
                  <a:cubicBezTo>
                    <a:pt x="713" y="13"/>
                    <a:pt x="713" y="14"/>
                    <a:pt x="713" y="16"/>
                  </a:cubicBezTo>
                  <a:cubicBezTo>
                    <a:pt x="713" y="16"/>
                    <a:pt x="713" y="16"/>
                    <a:pt x="713" y="16"/>
                  </a:cubicBezTo>
                  <a:cubicBezTo>
                    <a:pt x="711" y="16"/>
                    <a:pt x="711" y="16"/>
                    <a:pt x="711" y="16"/>
                  </a:cubicBezTo>
                  <a:cubicBezTo>
                    <a:pt x="711" y="0"/>
                    <a:pt x="711" y="0"/>
                    <a:pt x="711" y="0"/>
                  </a:cubicBezTo>
                  <a:cubicBezTo>
                    <a:pt x="713" y="0"/>
                    <a:pt x="713" y="0"/>
                    <a:pt x="713" y="0"/>
                  </a:cubicBezTo>
                  <a:cubicBezTo>
                    <a:pt x="713" y="1"/>
                    <a:pt x="713" y="1"/>
                    <a:pt x="713" y="1"/>
                  </a:cubicBezTo>
                  <a:cubicBezTo>
                    <a:pt x="713" y="2"/>
                    <a:pt x="714" y="3"/>
                    <a:pt x="714" y="4"/>
                  </a:cubicBezTo>
                  <a:cubicBezTo>
                    <a:pt x="715" y="5"/>
                    <a:pt x="716" y="5"/>
                    <a:pt x="717" y="6"/>
                  </a:cubicBezTo>
                  <a:cubicBezTo>
                    <a:pt x="740" y="19"/>
                    <a:pt x="740" y="19"/>
                    <a:pt x="740"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 name="Freeform 22"/>
            <p:cNvSpPr>
              <a:spLocks noEditPoints="1"/>
            </p:cNvSpPr>
            <p:nvPr/>
          </p:nvSpPr>
          <p:spPr bwMode="auto">
            <a:xfrm>
              <a:off x="2080674" y="3588472"/>
              <a:ext cx="75151" cy="19566"/>
            </a:xfrm>
            <a:custGeom>
              <a:avLst/>
              <a:gdLst>
                <a:gd name="T0" fmla="*/ 0 w 163"/>
                <a:gd name="T1" fmla="*/ 39 h 42"/>
                <a:gd name="T2" fmla="*/ 11 w 163"/>
                <a:gd name="T3" fmla="*/ 35 h 42"/>
                <a:gd name="T4" fmla="*/ 10 w 163"/>
                <a:gd name="T5" fmla="*/ 8 h 42"/>
                <a:gd name="T6" fmla="*/ 4 w 163"/>
                <a:gd name="T7" fmla="*/ 7 h 42"/>
                <a:gd name="T8" fmla="*/ 2 w 163"/>
                <a:gd name="T9" fmla="*/ 5 h 42"/>
                <a:gd name="T10" fmla="*/ 19 w 163"/>
                <a:gd name="T11" fmla="*/ 0 h 42"/>
                <a:gd name="T12" fmla="*/ 21 w 163"/>
                <a:gd name="T13" fmla="*/ 35 h 42"/>
                <a:gd name="T14" fmla="*/ 31 w 163"/>
                <a:gd name="T15" fmla="*/ 39 h 42"/>
                <a:gd name="T16" fmla="*/ 23 w 163"/>
                <a:gd name="T17" fmla="*/ 41 h 42"/>
                <a:gd name="T18" fmla="*/ 7 w 163"/>
                <a:gd name="T19" fmla="*/ 41 h 42"/>
                <a:gd name="T20" fmla="*/ 56 w 163"/>
                <a:gd name="T21" fmla="*/ 23 h 42"/>
                <a:gd name="T22" fmla="*/ 51 w 163"/>
                <a:gd name="T23" fmla="*/ 26 h 42"/>
                <a:gd name="T24" fmla="*/ 52 w 163"/>
                <a:gd name="T25" fmla="*/ 37 h 42"/>
                <a:gd name="T26" fmla="*/ 66 w 163"/>
                <a:gd name="T27" fmla="*/ 37 h 42"/>
                <a:gd name="T28" fmla="*/ 66 w 163"/>
                <a:gd name="T29" fmla="*/ 27 h 42"/>
                <a:gd name="T30" fmla="*/ 61 w 163"/>
                <a:gd name="T31" fmla="*/ 16 h 42"/>
                <a:gd name="T32" fmla="*/ 65 w 163"/>
                <a:gd name="T33" fmla="*/ 13 h 42"/>
                <a:gd name="T34" fmla="*/ 64 w 163"/>
                <a:gd name="T35" fmla="*/ 5 h 42"/>
                <a:gd name="T36" fmla="*/ 53 w 163"/>
                <a:gd name="T37" fmla="*/ 4 h 42"/>
                <a:gd name="T38" fmla="*/ 53 w 163"/>
                <a:gd name="T39" fmla="*/ 12 h 42"/>
                <a:gd name="T40" fmla="*/ 51 w 163"/>
                <a:gd name="T41" fmla="*/ 21 h 42"/>
                <a:gd name="T42" fmla="*/ 45 w 163"/>
                <a:gd name="T43" fmla="*/ 16 h 42"/>
                <a:gd name="T44" fmla="*/ 47 w 163"/>
                <a:gd name="T45" fmla="*/ 3 h 42"/>
                <a:gd name="T46" fmla="*/ 71 w 163"/>
                <a:gd name="T47" fmla="*/ 3 h 42"/>
                <a:gd name="T48" fmla="*/ 73 w 163"/>
                <a:gd name="T49" fmla="*/ 14 h 42"/>
                <a:gd name="T50" fmla="*/ 74 w 163"/>
                <a:gd name="T51" fmla="*/ 23 h 42"/>
                <a:gd name="T52" fmla="*/ 72 w 163"/>
                <a:gd name="T53" fmla="*/ 39 h 42"/>
                <a:gd name="T54" fmla="*/ 45 w 163"/>
                <a:gd name="T55" fmla="*/ 39 h 42"/>
                <a:gd name="T56" fmla="*/ 43 w 163"/>
                <a:gd name="T57" fmla="*/ 25 h 42"/>
                <a:gd name="T58" fmla="*/ 83 w 163"/>
                <a:gd name="T59" fmla="*/ 39 h 42"/>
                <a:gd name="T60" fmla="*/ 87 w 163"/>
                <a:gd name="T61" fmla="*/ 36 h 42"/>
                <a:gd name="T62" fmla="*/ 95 w 163"/>
                <a:gd name="T63" fmla="*/ 38 h 42"/>
                <a:gd name="T64" fmla="*/ 109 w 163"/>
                <a:gd name="T65" fmla="*/ 22 h 42"/>
                <a:gd name="T66" fmla="*/ 103 w 163"/>
                <a:gd name="T67" fmla="*/ 27 h 42"/>
                <a:gd name="T68" fmla="*/ 87 w 163"/>
                <a:gd name="T69" fmla="*/ 25 h 42"/>
                <a:gd name="T70" fmla="*/ 88 w 163"/>
                <a:gd name="T71" fmla="*/ 5 h 42"/>
                <a:gd name="T72" fmla="*/ 115 w 163"/>
                <a:gd name="T73" fmla="*/ 5 h 42"/>
                <a:gd name="T74" fmla="*/ 118 w 163"/>
                <a:gd name="T75" fmla="*/ 28 h 42"/>
                <a:gd name="T76" fmla="*/ 105 w 163"/>
                <a:gd name="T77" fmla="*/ 41 h 42"/>
                <a:gd name="T78" fmla="*/ 89 w 163"/>
                <a:gd name="T79" fmla="*/ 41 h 42"/>
                <a:gd name="T80" fmla="*/ 101 w 163"/>
                <a:gd name="T81" fmla="*/ 23 h 42"/>
                <a:gd name="T82" fmla="*/ 107 w 163"/>
                <a:gd name="T83" fmla="*/ 21 h 42"/>
                <a:gd name="T84" fmla="*/ 106 w 163"/>
                <a:gd name="T85" fmla="*/ 7 h 42"/>
                <a:gd name="T86" fmla="*/ 95 w 163"/>
                <a:gd name="T87" fmla="*/ 6 h 42"/>
                <a:gd name="T88" fmla="*/ 96 w 163"/>
                <a:gd name="T89" fmla="*/ 20 h 42"/>
                <a:gd name="T90" fmla="*/ 145 w 163"/>
                <a:gd name="T91" fmla="*/ 19 h 42"/>
                <a:gd name="T92" fmla="*/ 140 w 163"/>
                <a:gd name="T93" fmla="*/ 22 h 42"/>
                <a:gd name="T94" fmla="*/ 140 w 163"/>
                <a:gd name="T95" fmla="*/ 36 h 42"/>
                <a:gd name="T96" fmla="*/ 151 w 163"/>
                <a:gd name="T97" fmla="*/ 37 h 42"/>
                <a:gd name="T98" fmla="*/ 151 w 163"/>
                <a:gd name="T99" fmla="*/ 22 h 42"/>
                <a:gd name="T100" fmla="*/ 163 w 163"/>
                <a:gd name="T101" fmla="*/ 4 h 42"/>
                <a:gd name="T102" fmla="*/ 159 w 163"/>
                <a:gd name="T103" fmla="*/ 7 h 42"/>
                <a:gd name="T104" fmla="*/ 151 w 163"/>
                <a:gd name="T105" fmla="*/ 4 h 42"/>
                <a:gd name="T106" fmla="*/ 137 w 163"/>
                <a:gd name="T107" fmla="*/ 21 h 42"/>
                <a:gd name="T108" fmla="*/ 143 w 163"/>
                <a:gd name="T109" fmla="*/ 16 h 42"/>
                <a:gd name="T110" fmla="*/ 160 w 163"/>
                <a:gd name="T111" fmla="*/ 17 h 42"/>
                <a:gd name="T112" fmla="*/ 158 w 163"/>
                <a:gd name="T113" fmla="*/ 38 h 42"/>
                <a:gd name="T114" fmla="*/ 131 w 163"/>
                <a:gd name="T115" fmla="*/ 37 h 42"/>
                <a:gd name="T116" fmla="*/ 128 w 163"/>
                <a:gd name="T117" fmla="*/ 15 h 42"/>
                <a:gd name="T118" fmla="*/ 141 w 163"/>
                <a:gd name="T119" fmla="*/ 2 h 42"/>
                <a:gd name="T120" fmla="*/ 158 w 163"/>
                <a:gd name="T121" fmla="*/ 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63" h="42">
                  <a:moveTo>
                    <a:pt x="0" y="41"/>
                  </a:moveTo>
                  <a:cubicBezTo>
                    <a:pt x="0" y="39"/>
                    <a:pt x="0" y="39"/>
                    <a:pt x="0" y="39"/>
                  </a:cubicBezTo>
                  <a:cubicBezTo>
                    <a:pt x="5" y="39"/>
                    <a:pt x="8" y="39"/>
                    <a:pt x="9" y="38"/>
                  </a:cubicBezTo>
                  <a:cubicBezTo>
                    <a:pt x="10" y="38"/>
                    <a:pt x="11" y="37"/>
                    <a:pt x="11" y="35"/>
                  </a:cubicBezTo>
                  <a:cubicBezTo>
                    <a:pt x="11" y="10"/>
                    <a:pt x="11" y="10"/>
                    <a:pt x="11" y="10"/>
                  </a:cubicBezTo>
                  <a:cubicBezTo>
                    <a:pt x="11" y="9"/>
                    <a:pt x="10" y="8"/>
                    <a:pt x="10" y="8"/>
                  </a:cubicBezTo>
                  <a:cubicBezTo>
                    <a:pt x="9" y="8"/>
                    <a:pt x="8" y="7"/>
                    <a:pt x="6" y="7"/>
                  </a:cubicBezTo>
                  <a:cubicBezTo>
                    <a:pt x="6" y="7"/>
                    <a:pt x="5" y="7"/>
                    <a:pt x="4" y="7"/>
                  </a:cubicBezTo>
                  <a:cubicBezTo>
                    <a:pt x="3" y="7"/>
                    <a:pt x="2" y="8"/>
                    <a:pt x="2" y="8"/>
                  </a:cubicBezTo>
                  <a:cubicBezTo>
                    <a:pt x="2" y="5"/>
                    <a:pt x="2" y="5"/>
                    <a:pt x="2" y="5"/>
                  </a:cubicBezTo>
                  <a:cubicBezTo>
                    <a:pt x="5" y="5"/>
                    <a:pt x="8" y="4"/>
                    <a:pt x="11" y="4"/>
                  </a:cubicBezTo>
                  <a:cubicBezTo>
                    <a:pt x="13" y="3"/>
                    <a:pt x="16" y="2"/>
                    <a:pt x="19" y="0"/>
                  </a:cubicBezTo>
                  <a:cubicBezTo>
                    <a:pt x="21" y="0"/>
                    <a:pt x="21" y="0"/>
                    <a:pt x="21" y="0"/>
                  </a:cubicBezTo>
                  <a:cubicBezTo>
                    <a:pt x="21" y="35"/>
                    <a:pt x="21" y="35"/>
                    <a:pt x="21" y="35"/>
                  </a:cubicBezTo>
                  <a:cubicBezTo>
                    <a:pt x="21" y="37"/>
                    <a:pt x="22" y="38"/>
                    <a:pt x="23" y="38"/>
                  </a:cubicBezTo>
                  <a:cubicBezTo>
                    <a:pt x="24" y="38"/>
                    <a:pt x="27" y="39"/>
                    <a:pt x="31" y="39"/>
                  </a:cubicBezTo>
                  <a:cubicBezTo>
                    <a:pt x="31" y="41"/>
                    <a:pt x="31" y="41"/>
                    <a:pt x="31" y="41"/>
                  </a:cubicBezTo>
                  <a:cubicBezTo>
                    <a:pt x="28" y="41"/>
                    <a:pt x="26" y="41"/>
                    <a:pt x="23" y="41"/>
                  </a:cubicBezTo>
                  <a:cubicBezTo>
                    <a:pt x="21" y="41"/>
                    <a:pt x="18" y="41"/>
                    <a:pt x="16" y="41"/>
                  </a:cubicBezTo>
                  <a:cubicBezTo>
                    <a:pt x="12" y="41"/>
                    <a:pt x="9" y="41"/>
                    <a:pt x="7" y="41"/>
                  </a:cubicBezTo>
                  <a:cubicBezTo>
                    <a:pt x="4" y="41"/>
                    <a:pt x="2" y="41"/>
                    <a:pt x="0" y="41"/>
                  </a:cubicBezTo>
                  <a:close/>
                  <a:moveTo>
                    <a:pt x="56" y="23"/>
                  </a:moveTo>
                  <a:cubicBezTo>
                    <a:pt x="56" y="23"/>
                    <a:pt x="56" y="23"/>
                    <a:pt x="56" y="23"/>
                  </a:cubicBezTo>
                  <a:cubicBezTo>
                    <a:pt x="54" y="24"/>
                    <a:pt x="52" y="25"/>
                    <a:pt x="51" y="26"/>
                  </a:cubicBezTo>
                  <a:cubicBezTo>
                    <a:pt x="50" y="28"/>
                    <a:pt x="49" y="29"/>
                    <a:pt x="49" y="31"/>
                  </a:cubicBezTo>
                  <a:cubicBezTo>
                    <a:pt x="49" y="33"/>
                    <a:pt x="50" y="35"/>
                    <a:pt x="52" y="37"/>
                  </a:cubicBezTo>
                  <a:cubicBezTo>
                    <a:pt x="54" y="38"/>
                    <a:pt x="57" y="39"/>
                    <a:pt x="60" y="39"/>
                  </a:cubicBezTo>
                  <a:cubicBezTo>
                    <a:pt x="62" y="39"/>
                    <a:pt x="64" y="39"/>
                    <a:pt x="66" y="37"/>
                  </a:cubicBezTo>
                  <a:cubicBezTo>
                    <a:pt x="68" y="36"/>
                    <a:pt x="69" y="34"/>
                    <a:pt x="69" y="32"/>
                  </a:cubicBezTo>
                  <a:cubicBezTo>
                    <a:pt x="69" y="31"/>
                    <a:pt x="68" y="29"/>
                    <a:pt x="66" y="27"/>
                  </a:cubicBezTo>
                  <a:cubicBezTo>
                    <a:pt x="64" y="26"/>
                    <a:pt x="61" y="24"/>
                    <a:pt x="56" y="23"/>
                  </a:cubicBezTo>
                  <a:close/>
                  <a:moveTo>
                    <a:pt x="61" y="16"/>
                  </a:moveTo>
                  <a:cubicBezTo>
                    <a:pt x="61" y="16"/>
                    <a:pt x="61" y="16"/>
                    <a:pt x="61" y="16"/>
                  </a:cubicBezTo>
                  <a:cubicBezTo>
                    <a:pt x="63" y="15"/>
                    <a:pt x="64" y="14"/>
                    <a:pt x="65" y="13"/>
                  </a:cubicBezTo>
                  <a:cubicBezTo>
                    <a:pt x="66" y="12"/>
                    <a:pt x="67" y="11"/>
                    <a:pt x="67" y="9"/>
                  </a:cubicBezTo>
                  <a:cubicBezTo>
                    <a:pt x="67" y="7"/>
                    <a:pt x="66" y="6"/>
                    <a:pt x="64" y="5"/>
                  </a:cubicBezTo>
                  <a:cubicBezTo>
                    <a:pt x="63" y="3"/>
                    <a:pt x="61" y="3"/>
                    <a:pt x="58" y="3"/>
                  </a:cubicBezTo>
                  <a:cubicBezTo>
                    <a:pt x="56" y="3"/>
                    <a:pt x="55" y="3"/>
                    <a:pt x="53" y="4"/>
                  </a:cubicBezTo>
                  <a:cubicBezTo>
                    <a:pt x="52" y="5"/>
                    <a:pt x="51" y="6"/>
                    <a:pt x="51" y="8"/>
                  </a:cubicBezTo>
                  <a:cubicBezTo>
                    <a:pt x="51" y="10"/>
                    <a:pt x="52" y="11"/>
                    <a:pt x="53" y="12"/>
                  </a:cubicBezTo>
                  <a:cubicBezTo>
                    <a:pt x="55" y="14"/>
                    <a:pt x="58" y="15"/>
                    <a:pt x="61" y="16"/>
                  </a:cubicBezTo>
                  <a:close/>
                  <a:moveTo>
                    <a:pt x="51" y="21"/>
                  </a:moveTo>
                  <a:cubicBezTo>
                    <a:pt x="51" y="21"/>
                    <a:pt x="51" y="21"/>
                    <a:pt x="51" y="21"/>
                  </a:cubicBezTo>
                  <a:cubicBezTo>
                    <a:pt x="48" y="19"/>
                    <a:pt x="46" y="18"/>
                    <a:pt x="45" y="16"/>
                  </a:cubicBezTo>
                  <a:cubicBezTo>
                    <a:pt x="43" y="14"/>
                    <a:pt x="42" y="13"/>
                    <a:pt x="42" y="11"/>
                  </a:cubicBezTo>
                  <a:cubicBezTo>
                    <a:pt x="42" y="8"/>
                    <a:pt x="44" y="5"/>
                    <a:pt x="47" y="3"/>
                  </a:cubicBezTo>
                  <a:cubicBezTo>
                    <a:pt x="50" y="1"/>
                    <a:pt x="55" y="0"/>
                    <a:pt x="60" y="0"/>
                  </a:cubicBezTo>
                  <a:cubicBezTo>
                    <a:pt x="64" y="0"/>
                    <a:pt x="68" y="1"/>
                    <a:pt x="71" y="3"/>
                  </a:cubicBezTo>
                  <a:cubicBezTo>
                    <a:pt x="73" y="4"/>
                    <a:pt x="75" y="6"/>
                    <a:pt x="75" y="9"/>
                  </a:cubicBezTo>
                  <a:cubicBezTo>
                    <a:pt x="75" y="11"/>
                    <a:pt x="74" y="12"/>
                    <a:pt x="73" y="14"/>
                  </a:cubicBezTo>
                  <a:cubicBezTo>
                    <a:pt x="71" y="15"/>
                    <a:pt x="69" y="17"/>
                    <a:pt x="65" y="18"/>
                  </a:cubicBezTo>
                  <a:cubicBezTo>
                    <a:pt x="69" y="20"/>
                    <a:pt x="72" y="21"/>
                    <a:pt x="74" y="23"/>
                  </a:cubicBezTo>
                  <a:cubicBezTo>
                    <a:pt x="76" y="25"/>
                    <a:pt x="77" y="27"/>
                    <a:pt x="77" y="30"/>
                  </a:cubicBezTo>
                  <a:cubicBezTo>
                    <a:pt x="77" y="33"/>
                    <a:pt x="75" y="37"/>
                    <a:pt x="72" y="39"/>
                  </a:cubicBezTo>
                  <a:cubicBezTo>
                    <a:pt x="69" y="41"/>
                    <a:pt x="64" y="42"/>
                    <a:pt x="59" y="42"/>
                  </a:cubicBezTo>
                  <a:cubicBezTo>
                    <a:pt x="53" y="42"/>
                    <a:pt x="48" y="41"/>
                    <a:pt x="45" y="39"/>
                  </a:cubicBezTo>
                  <a:cubicBezTo>
                    <a:pt x="41" y="37"/>
                    <a:pt x="40" y="35"/>
                    <a:pt x="40" y="31"/>
                  </a:cubicBezTo>
                  <a:cubicBezTo>
                    <a:pt x="40" y="29"/>
                    <a:pt x="41" y="27"/>
                    <a:pt x="43" y="25"/>
                  </a:cubicBezTo>
                  <a:cubicBezTo>
                    <a:pt x="44" y="24"/>
                    <a:pt x="47" y="22"/>
                    <a:pt x="51" y="21"/>
                  </a:cubicBezTo>
                  <a:close/>
                  <a:moveTo>
                    <a:pt x="83" y="39"/>
                  </a:moveTo>
                  <a:cubicBezTo>
                    <a:pt x="83" y="39"/>
                    <a:pt x="83" y="39"/>
                    <a:pt x="83" y="39"/>
                  </a:cubicBezTo>
                  <a:cubicBezTo>
                    <a:pt x="87" y="36"/>
                    <a:pt x="87" y="36"/>
                    <a:pt x="87" y="36"/>
                  </a:cubicBezTo>
                  <a:cubicBezTo>
                    <a:pt x="88" y="37"/>
                    <a:pt x="90" y="37"/>
                    <a:pt x="91" y="38"/>
                  </a:cubicBezTo>
                  <a:cubicBezTo>
                    <a:pt x="92" y="38"/>
                    <a:pt x="93" y="38"/>
                    <a:pt x="95" y="38"/>
                  </a:cubicBezTo>
                  <a:cubicBezTo>
                    <a:pt x="99" y="38"/>
                    <a:pt x="102" y="37"/>
                    <a:pt x="105" y="34"/>
                  </a:cubicBezTo>
                  <a:cubicBezTo>
                    <a:pt x="108" y="31"/>
                    <a:pt x="109" y="27"/>
                    <a:pt x="109" y="22"/>
                  </a:cubicBezTo>
                  <a:cubicBezTo>
                    <a:pt x="109" y="22"/>
                    <a:pt x="109" y="22"/>
                    <a:pt x="109" y="22"/>
                  </a:cubicBezTo>
                  <a:cubicBezTo>
                    <a:pt x="108" y="24"/>
                    <a:pt x="106" y="26"/>
                    <a:pt x="103" y="27"/>
                  </a:cubicBezTo>
                  <a:cubicBezTo>
                    <a:pt x="101" y="28"/>
                    <a:pt x="99" y="29"/>
                    <a:pt x="96" y="29"/>
                  </a:cubicBezTo>
                  <a:cubicBezTo>
                    <a:pt x="92" y="29"/>
                    <a:pt x="89" y="27"/>
                    <a:pt x="87" y="25"/>
                  </a:cubicBezTo>
                  <a:cubicBezTo>
                    <a:pt x="84" y="23"/>
                    <a:pt x="83" y="20"/>
                    <a:pt x="83" y="16"/>
                  </a:cubicBezTo>
                  <a:cubicBezTo>
                    <a:pt x="83" y="11"/>
                    <a:pt x="85" y="8"/>
                    <a:pt x="88" y="5"/>
                  </a:cubicBezTo>
                  <a:cubicBezTo>
                    <a:pt x="91" y="2"/>
                    <a:pt x="96" y="0"/>
                    <a:pt x="101" y="0"/>
                  </a:cubicBezTo>
                  <a:cubicBezTo>
                    <a:pt x="107" y="0"/>
                    <a:pt x="112" y="2"/>
                    <a:pt x="115" y="5"/>
                  </a:cubicBezTo>
                  <a:cubicBezTo>
                    <a:pt x="118" y="8"/>
                    <a:pt x="120" y="13"/>
                    <a:pt x="120" y="19"/>
                  </a:cubicBezTo>
                  <a:cubicBezTo>
                    <a:pt x="120" y="22"/>
                    <a:pt x="119" y="25"/>
                    <a:pt x="118" y="28"/>
                  </a:cubicBezTo>
                  <a:cubicBezTo>
                    <a:pt x="117" y="31"/>
                    <a:pt x="115" y="33"/>
                    <a:pt x="113" y="36"/>
                  </a:cubicBezTo>
                  <a:cubicBezTo>
                    <a:pt x="110" y="38"/>
                    <a:pt x="108" y="39"/>
                    <a:pt x="105" y="41"/>
                  </a:cubicBezTo>
                  <a:cubicBezTo>
                    <a:pt x="102" y="42"/>
                    <a:pt x="99" y="42"/>
                    <a:pt x="95" y="42"/>
                  </a:cubicBezTo>
                  <a:cubicBezTo>
                    <a:pt x="93" y="42"/>
                    <a:pt x="91" y="42"/>
                    <a:pt x="89" y="41"/>
                  </a:cubicBezTo>
                  <a:cubicBezTo>
                    <a:pt x="87" y="41"/>
                    <a:pt x="85" y="40"/>
                    <a:pt x="83" y="39"/>
                  </a:cubicBezTo>
                  <a:close/>
                  <a:moveTo>
                    <a:pt x="101" y="23"/>
                  </a:moveTo>
                  <a:cubicBezTo>
                    <a:pt x="101" y="23"/>
                    <a:pt x="101" y="23"/>
                    <a:pt x="101" y="23"/>
                  </a:cubicBezTo>
                  <a:cubicBezTo>
                    <a:pt x="104" y="23"/>
                    <a:pt x="105" y="22"/>
                    <a:pt x="107" y="21"/>
                  </a:cubicBezTo>
                  <a:cubicBezTo>
                    <a:pt x="108" y="20"/>
                    <a:pt x="109" y="18"/>
                    <a:pt x="109" y="16"/>
                  </a:cubicBezTo>
                  <a:cubicBezTo>
                    <a:pt x="109" y="12"/>
                    <a:pt x="108" y="9"/>
                    <a:pt x="106" y="7"/>
                  </a:cubicBezTo>
                  <a:cubicBezTo>
                    <a:pt x="105" y="5"/>
                    <a:pt x="103" y="4"/>
                    <a:pt x="100" y="4"/>
                  </a:cubicBezTo>
                  <a:cubicBezTo>
                    <a:pt x="98" y="4"/>
                    <a:pt x="96" y="4"/>
                    <a:pt x="95" y="6"/>
                  </a:cubicBezTo>
                  <a:cubicBezTo>
                    <a:pt x="94" y="8"/>
                    <a:pt x="94" y="10"/>
                    <a:pt x="94" y="13"/>
                  </a:cubicBezTo>
                  <a:cubicBezTo>
                    <a:pt x="94" y="16"/>
                    <a:pt x="94" y="18"/>
                    <a:pt x="96" y="20"/>
                  </a:cubicBezTo>
                  <a:cubicBezTo>
                    <a:pt x="97" y="22"/>
                    <a:pt x="99" y="23"/>
                    <a:pt x="101" y="23"/>
                  </a:cubicBezTo>
                  <a:close/>
                  <a:moveTo>
                    <a:pt x="145" y="19"/>
                  </a:moveTo>
                  <a:cubicBezTo>
                    <a:pt x="145" y="19"/>
                    <a:pt x="145" y="19"/>
                    <a:pt x="145" y="19"/>
                  </a:cubicBezTo>
                  <a:cubicBezTo>
                    <a:pt x="143" y="19"/>
                    <a:pt x="141" y="20"/>
                    <a:pt x="140" y="22"/>
                  </a:cubicBezTo>
                  <a:cubicBezTo>
                    <a:pt x="138" y="23"/>
                    <a:pt x="138" y="25"/>
                    <a:pt x="138" y="28"/>
                  </a:cubicBezTo>
                  <a:cubicBezTo>
                    <a:pt x="138" y="31"/>
                    <a:pt x="139" y="34"/>
                    <a:pt x="140" y="36"/>
                  </a:cubicBezTo>
                  <a:cubicBezTo>
                    <a:pt x="142" y="38"/>
                    <a:pt x="144" y="39"/>
                    <a:pt x="146" y="39"/>
                  </a:cubicBezTo>
                  <a:cubicBezTo>
                    <a:pt x="148" y="39"/>
                    <a:pt x="150" y="38"/>
                    <a:pt x="151" y="37"/>
                  </a:cubicBezTo>
                  <a:cubicBezTo>
                    <a:pt x="152" y="35"/>
                    <a:pt x="153" y="33"/>
                    <a:pt x="153" y="30"/>
                  </a:cubicBezTo>
                  <a:cubicBezTo>
                    <a:pt x="153" y="27"/>
                    <a:pt x="152" y="24"/>
                    <a:pt x="151" y="22"/>
                  </a:cubicBezTo>
                  <a:cubicBezTo>
                    <a:pt x="149" y="20"/>
                    <a:pt x="147" y="19"/>
                    <a:pt x="145" y="19"/>
                  </a:cubicBezTo>
                  <a:close/>
                  <a:moveTo>
                    <a:pt x="163" y="4"/>
                  </a:moveTo>
                  <a:cubicBezTo>
                    <a:pt x="163" y="4"/>
                    <a:pt x="163" y="4"/>
                    <a:pt x="163" y="4"/>
                  </a:cubicBezTo>
                  <a:cubicBezTo>
                    <a:pt x="159" y="7"/>
                    <a:pt x="159" y="7"/>
                    <a:pt x="159" y="7"/>
                  </a:cubicBezTo>
                  <a:cubicBezTo>
                    <a:pt x="158" y="6"/>
                    <a:pt x="157" y="5"/>
                    <a:pt x="155" y="5"/>
                  </a:cubicBezTo>
                  <a:cubicBezTo>
                    <a:pt x="154" y="4"/>
                    <a:pt x="153" y="4"/>
                    <a:pt x="151" y="4"/>
                  </a:cubicBezTo>
                  <a:cubicBezTo>
                    <a:pt x="147" y="4"/>
                    <a:pt x="144" y="6"/>
                    <a:pt x="141" y="9"/>
                  </a:cubicBezTo>
                  <a:cubicBezTo>
                    <a:pt x="138" y="12"/>
                    <a:pt x="137" y="16"/>
                    <a:pt x="137" y="21"/>
                  </a:cubicBezTo>
                  <a:cubicBezTo>
                    <a:pt x="137" y="21"/>
                    <a:pt x="137" y="21"/>
                    <a:pt x="137" y="21"/>
                  </a:cubicBezTo>
                  <a:cubicBezTo>
                    <a:pt x="139" y="19"/>
                    <a:pt x="141" y="17"/>
                    <a:pt x="143" y="16"/>
                  </a:cubicBezTo>
                  <a:cubicBezTo>
                    <a:pt x="145" y="15"/>
                    <a:pt x="147" y="14"/>
                    <a:pt x="150" y="14"/>
                  </a:cubicBezTo>
                  <a:cubicBezTo>
                    <a:pt x="154" y="14"/>
                    <a:pt x="157" y="15"/>
                    <a:pt x="160" y="17"/>
                  </a:cubicBezTo>
                  <a:cubicBezTo>
                    <a:pt x="162" y="20"/>
                    <a:pt x="163" y="23"/>
                    <a:pt x="163" y="27"/>
                  </a:cubicBezTo>
                  <a:cubicBezTo>
                    <a:pt x="163" y="31"/>
                    <a:pt x="162" y="35"/>
                    <a:pt x="158" y="38"/>
                  </a:cubicBezTo>
                  <a:cubicBezTo>
                    <a:pt x="155" y="41"/>
                    <a:pt x="151" y="42"/>
                    <a:pt x="145" y="42"/>
                  </a:cubicBezTo>
                  <a:cubicBezTo>
                    <a:pt x="139" y="42"/>
                    <a:pt x="135" y="41"/>
                    <a:pt x="131" y="37"/>
                  </a:cubicBezTo>
                  <a:cubicBezTo>
                    <a:pt x="128" y="34"/>
                    <a:pt x="127" y="30"/>
                    <a:pt x="127" y="24"/>
                  </a:cubicBezTo>
                  <a:cubicBezTo>
                    <a:pt x="127" y="20"/>
                    <a:pt x="127" y="17"/>
                    <a:pt x="128" y="15"/>
                  </a:cubicBezTo>
                  <a:cubicBezTo>
                    <a:pt x="130" y="12"/>
                    <a:pt x="131" y="9"/>
                    <a:pt x="133" y="7"/>
                  </a:cubicBezTo>
                  <a:cubicBezTo>
                    <a:pt x="136" y="5"/>
                    <a:pt x="139" y="3"/>
                    <a:pt x="141" y="2"/>
                  </a:cubicBezTo>
                  <a:cubicBezTo>
                    <a:pt x="144" y="1"/>
                    <a:pt x="148" y="0"/>
                    <a:pt x="151" y="0"/>
                  </a:cubicBezTo>
                  <a:cubicBezTo>
                    <a:pt x="153" y="0"/>
                    <a:pt x="156" y="1"/>
                    <a:pt x="158" y="1"/>
                  </a:cubicBezTo>
                  <a:cubicBezTo>
                    <a:pt x="159" y="2"/>
                    <a:pt x="161" y="3"/>
                    <a:pt x="163"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 name="Freeform 23"/>
            <p:cNvSpPr/>
            <p:nvPr/>
          </p:nvSpPr>
          <p:spPr bwMode="auto">
            <a:xfrm>
              <a:off x="1982177" y="3351011"/>
              <a:ext cx="266587" cy="249911"/>
            </a:xfrm>
            <a:custGeom>
              <a:avLst/>
              <a:gdLst>
                <a:gd name="T0" fmla="*/ 289 w 577"/>
                <a:gd name="T1" fmla="*/ 0 h 541"/>
                <a:gd name="T2" fmla="*/ 577 w 577"/>
                <a:gd name="T3" fmla="*/ 288 h 541"/>
                <a:gd name="T4" fmla="*/ 427 w 577"/>
                <a:gd name="T5" fmla="*/ 541 h 541"/>
                <a:gd name="T6" fmla="*/ 422 w 577"/>
                <a:gd name="T7" fmla="*/ 530 h 541"/>
                <a:gd name="T8" fmla="*/ 564 w 577"/>
                <a:gd name="T9" fmla="*/ 288 h 541"/>
                <a:gd name="T10" fmla="*/ 289 w 577"/>
                <a:gd name="T11" fmla="*/ 12 h 541"/>
                <a:gd name="T12" fmla="*/ 13 w 577"/>
                <a:gd name="T13" fmla="*/ 288 h 541"/>
                <a:gd name="T14" fmla="*/ 156 w 577"/>
                <a:gd name="T15" fmla="*/ 530 h 541"/>
                <a:gd name="T16" fmla="*/ 151 w 577"/>
                <a:gd name="T17" fmla="*/ 541 h 541"/>
                <a:gd name="T18" fmla="*/ 0 w 577"/>
                <a:gd name="T19" fmla="*/ 288 h 541"/>
                <a:gd name="T20" fmla="*/ 289 w 577"/>
                <a:gd name="T21" fmla="*/ 0 h 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77" h="541">
                  <a:moveTo>
                    <a:pt x="289" y="0"/>
                  </a:moveTo>
                  <a:cubicBezTo>
                    <a:pt x="447" y="0"/>
                    <a:pt x="577" y="129"/>
                    <a:pt x="577" y="288"/>
                  </a:cubicBezTo>
                  <a:cubicBezTo>
                    <a:pt x="577" y="397"/>
                    <a:pt x="516" y="491"/>
                    <a:pt x="427" y="541"/>
                  </a:cubicBezTo>
                  <a:cubicBezTo>
                    <a:pt x="422" y="530"/>
                    <a:pt x="422" y="530"/>
                    <a:pt x="422" y="530"/>
                  </a:cubicBezTo>
                  <a:cubicBezTo>
                    <a:pt x="507" y="482"/>
                    <a:pt x="564" y="392"/>
                    <a:pt x="564" y="288"/>
                  </a:cubicBezTo>
                  <a:cubicBezTo>
                    <a:pt x="564" y="136"/>
                    <a:pt x="440" y="12"/>
                    <a:pt x="289" y="12"/>
                  </a:cubicBezTo>
                  <a:cubicBezTo>
                    <a:pt x="137" y="12"/>
                    <a:pt x="13" y="136"/>
                    <a:pt x="13" y="288"/>
                  </a:cubicBezTo>
                  <a:cubicBezTo>
                    <a:pt x="13" y="392"/>
                    <a:pt x="71" y="483"/>
                    <a:pt x="156" y="530"/>
                  </a:cubicBezTo>
                  <a:cubicBezTo>
                    <a:pt x="151" y="541"/>
                    <a:pt x="151" y="541"/>
                    <a:pt x="151" y="541"/>
                  </a:cubicBezTo>
                  <a:cubicBezTo>
                    <a:pt x="61" y="492"/>
                    <a:pt x="0" y="397"/>
                    <a:pt x="0" y="288"/>
                  </a:cubicBezTo>
                  <a:cubicBezTo>
                    <a:pt x="0" y="129"/>
                    <a:pt x="130" y="0"/>
                    <a:pt x="28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8" name="文本框 7"/>
          <p:cNvSpPr txBox="1"/>
          <p:nvPr/>
        </p:nvSpPr>
        <p:spPr>
          <a:xfrm>
            <a:off x="4422951" y="3063392"/>
            <a:ext cx="7054482" cy="768350"/>
          </a:xfrm>
          <a:prstGeom prst="rect">
            <a:avLst/>
          </a:prstGeom>
          <a:noFill/>
        </p:spPr>
        <p:txBody>
          <a:bodyPr wrap="square" rtlCol="0">
            <a:spAutoFit/>
          </a:bodyPr>
          <a:lstStyle/>
          <a:p>
            <a:r>
              <a:rPr lang="en-US" altLang="zh-CN" sz="4400" b="1" dirty="0">
                <a:solidFill>
                  <a:schemeClr val="bg1"/>
                </a:solidFill>
                <a:latin typeface="微软雅黑" panose="020B0503020204020204" pitchFamily="34" charset="-122"/>
                <a:ea typeface="微软雅黑" panose="020B0503020204020204" pitchFamily="34" charset="-122"/>
              </a:rPr>
              <a:t>2023</a:t>
            </a:r>
            <a:r>
              <a:rPr lang="zh-CN" altLang="en-US" sz="4400" b="1" dirty="0">
                <a:solidFill>
                  <a:schemeClr val="bg1"/>
                </a:solidFill>
                <a:latin typeface="微软雅黑" panose="020B0503020204020204" pitchFamily="34" charset="-122"/>
                <a:ea typeface="微软雅黑" panose="020B0503020204020204" pitchFamily="34" charset="-122"/>
              </a:rPr>
              <a:t>年度实训结题答辩</a:t>
            </a:r>
            <a:endParaRPr lang="zh-CN" altLang="en-US" sz="4400" b="1" dirty="0">
              <a:solidFill>
                <a:schemeClr val="bg1"/>
              </a:solidFill>
              <a:latin typeface="微软雅黑" panose="020B0503020204020204" pitchFamily="34" charset="-122"/>
              <a:ea typeface="微软雅黑" panose="020B0503020204020204" pitchFamily="34" charset="-122"/>
            </a:endParaRPr>
          </a:p>
        </p:txBody>
      </p:sp>
      <p:sp>
        <p:nvSpPr>
          <p:cNvPr id="12" name="文本框 11"/>
          <p:cNvSpPr txBox="1"/>
          <p:nvPr/>
        </p:nvSpPr>
        <p:spPr>
          <a:xfrm>
            <a:off x="4343001" y="2508738"/>
            <a:ext cx="4021015" cy="398780"/>
          </a:xfrm>
          <a:prstGeom prst="rect">
            <a:avLst/>
          </a:prstGeom>
          <a:noFill/>
        </p:spPr>
        <p:txBody>
          <a:bodyPr wrap="square" rtlCol="0">
            <a:spAutoFit/>
          </a:bodyPr>
          <a:lstStyle/>
          <a:p>
            <a:r>
              <a:rPr lang="zh-CN" altLang="en-US" sz="2000" dirty="0">
                <a:solidFill>
                  <a:schemeClr val="bg1"/>
                </a:solidFill>
                <a:latin typeface="微软雅黑" panose="020B0503020204020204" pitchFamily="34" charset="-122"/>
                <a:ea typeface="微软雅黑" panose="020B0503020204020204" pitchFamily="34" charset="-122"/>
              </a:rPr>
              <a:t>四川大学计算机学院</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14" name="文本框 13"/>
          <p:cNvSpPr txBox="1"/>
          <p:nvPr/>
        </p:nvSpPr>
        <p:spPr>
          <a:xfrm>
            <a:off x="4431665" y="3831590"/>
            <a:ext cx="5883910" cy="922020"/>
          </a:xfrm>
          <a:prstGeom prst="rect">
            <a:avLst/>
          </a:prstGeom>
          <a:noFill/>
        </p:spPr>
        <p:txBody>
          <a:bodyPr wrap="squar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机器学习组</a:t>
            </a:r>
            <a:endParaRPr lang="zh-CN" altLang="en-US" dirty="0">
              <a:solidFill>
                <a:schemeClr val="bg1"/>
              </a:solidFill>
              <a:latin typeface="微软雅黑" panose="020B0503020204020204" pitchFamily="34" charset="-122"/>
              <a:ea typeface="微软雅黑" panose="020B0503020204020204" pitchFamily="34" charset="-122"/>
            </a:endParaRPr>
          </a:p>
          <a:p>
            <a:r>
              <a:rPr lang="zh-CN" altLang="en-US" dirty="0">
                <a:solidFill>
                  <a:schemeClr val="bg1"/>
                </a:solidFill>
                <a:latin typeface="微软雅黑" panose="020B0503020204020204" pitchFamily="34" charset="-122"/>
                <a:ea typeface="微软雅黑" panose="020B0503020204020204" pitchFamily="34" charset="-122"/>
              </a:rPr>
              <a:t>组长：</a:t>
            </a:r>
            <a:endParaRPr lang="zh-CN" altLang="en-US" dirty="0">
              <a:solidFill>
                <a:schemeClr val="bg1"/>
              </a:solidFill>
              <a:latin typeface="微软雅黑" panose="020B0503020204020204" pitchFamily="34" charset="-122"/>
              <a:ea typeface="微软雅黑" panose="020B0503020204020204" pitchFamily="34" charset="-122"/>
            </a:endParaRPr>
          </a:p>
          <a:p>
            <a:r>
              <a:rPr lang="zh-CN" altLang="en-US" dirty="0">
                <a:solidFill>
                  <a:schemeClr val="bg1"/>
                </a:solidFill>
                <a:latin typeface="微软雅黑" panose="020B0503020204020204" pitchFamily="34" charset="-122"/>
                <a:ea typeface="微软雅黑" panose="020B0503020204020204" pitchFamily="34" charset="-122"/>
              </a:rPr>
              <a:t>组员：</a:t>
            </a:r>
            <a:endParaRPr lang="zh-CN" altLang="en-US" dirty="0">
              <a:solidFill>
                <a:schemeClr val="bg1"/>
              </a:solidFill>
              <a:latin typeface="微软雅黑" panose="020B0503020204020204" pitchFamily="34" charset="-122"/>
              <a:ea typeface="微软雅黑" panose="020B0503020204020204" pitchFamily="34" charset="-122"/>
            </a:endParaRPr>
          </a:p>
        </p:txBody>
      </p:sp>
      <p:cxnSp>
        <p:nvCxnSpPr>
          <p:cNvPr id="11" name="直接连接符 10"/>
          <p:cNvCxnSpPr/>
          <p:nvPr/>
        </p:nvCxnSpPr>
        <p:spPr>
          <a:xfrm>
            <a:off x="4182666" y="2584580"/>
            <a:ext cx="1" cy="1856790"/>
          </a:xfrm>
          <a:prstGeom prst="line">
            <a:avLst/>
          </a:prstGeom>
          <a:ln w="28575">
            <a:solidFill>
              <a:srgbClr val="FFFFFF"/>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矩形 35"/>
          <p:cNvSpPr/>
          <p:nvPr/>
        </p:nvSpPr>
        <p:spPr>
          <a:xfrm>
            <a:off x="364490" y="238760"/>
            <a:ext cx="3159760" cy="417195"/>
          </a:xfrm>
          <a:prstGeom prst="rect">
            <a:avLst/>
          </a:prstGeom>
          <a:solidFill>
            <a:srgbClr val="FBFBFB"/>
          </a:solidFill>
          <a:ln>
            <a:noFill/>
          </a:ln>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sp>
        <p:nvSpPr>
          <p:cNvPr id="38" name="文本框 37"/>
          <p:cNvSpPr txBox="1"/>
          <p:nvPr>
            <p:custDataLst>
              <p:tags r:id="rId1"/>
            </p:custDataLst>
          </p:nvPr>
        </p:nvSpPr>
        <p:spPr>
          <a:xfrm>
            <a:off x="244475" y="843280"/>
            <a:ext cx="5151120" cy="460375"/>
          </a:xfrm>
          <a:prstGeom prst="rect">
            <a:avLst/>
          </a:prstGeom>
          <a:noFill/>
        </p:spPr>
        <p:txBody>
          <a:bodyPr wrap="square" rtlCol="0">
            <a:spAutoFit/>
          </a:bodyPr>
          <a:p>
            <a:pPr algn="l">
              <a:buClrTx/>
              <a:buSzTx/>
              <a:buFontTx/>
            </a:pPr>
            <a:r>
              <a:rPr lang="zh-CN" altLang="en-US" sz="2400" b="1">
                <a:latin typeface="华文楷体" panose="02010600040101010101" charset="-122"/>
                <a:ea typeface="华文楷体" panose="02010600040101010101" charset="-122"/>
                <a:cs typeface="华文楷体" panose="02010600040101010101" charset="-122"/>
              </a:rPr>
              <a:t>实验过程遇到的问题以及解决</a:t>
            </a:r>
            <a:r>
              <a:rPr lang="zh-CN" altLang="en-US" sz="2400" b="1">
                <a:latin typeface="华文楷体" panose="02010600040101010101" charset="-122"/>
                <a:ea typeface="华文楷体" panose="02010600040101010101" charset="-122"/>
                <a:cs typeface="华文楷体" panose="02010600040101010101" charset="-122"/>
              </a:rPr>
              <a:t>方案：</a:t>
            </a:r>
            <a:endParaRPr lang="zh-CN" altLang="en-US" sz="2400" b="1">
              <a:latin typeface="华文楷体" panose="02010600040101010101" charset="-122"/>
              <a:ea typeface="华文楷体" panose="02010600040101010101" charset="-122"/>
              <a:cs typeface="华文楷体" panose="02010600040101010101" charset="-122"/>
            </a:endParaRPr>
          </a:p>
        </p:txBody>
      </p:sp>
      <p:sp>
        <p:nvSpPr>
          <p:cNvPr id="4" name="文本框 3"/>
          <p:cNvSpPr txBox="1"/>
          <p:nvPr/>
        </p:nvSpPr>
        <p:spPr>
          <a:xfrm>
            <a:off x="142240" y="1567180"/>
            <a:ext cx="5953125" cy="3784600"/>
          </a:xfrm>
          <a:prstGeom prst="rect">
            <a:avLst/>
          </a:prstGeom>
          <a:noFill/>
        </p:spPr>
        <p:txBody>
          <a:bodyPr wrap="square" rtlCol="0" anchor="t">
            <a:spAutoFit/>
          </a:bodyPr>
          <a:p>
            <a:pPr indent="457200" algn="l" fontAlgn="auto">
              <a:buClrTx/>
              <a:buSzTx/>
              <a:buFontTx/>
            </a:pPr>
            <a:r>
              <a:rPr lang="en-US" sz="2400" b="1">
                <a:latin typeface="华文楷体" panose="02010600040101010101" charset="-122"/>
                <a:ea typeface="华文楷体" panose="02010600040101010101" charset="-122"/>
                <a:cs typeface="华文楷体" panose="02010600040101010101" charset="-122"/>
                <a:sym typeface="+mn-ea"/>
              </a:rPr>
              <a:t>T</a:t>
            </a:r>
            <a:r>
              <a:rPr sz="2400" b="1">
                <a:latin typeface="华文楷体" panose="02010600040101010101" charset="-122"/>
                <a:ea typeface="华文楷体" panose="02010600040101010101" charset="-122"/>
                <a:cs typeface="华文楷体" panose="02010600040101010101" charset="-122"/>
                <a:sym typeface="+mn-ea"/>
              </a:rPr>
              <a:t>ensorflow编译过程中有时会发生socket closed错误，出现位置不固定。搜寻资料后发现原因为容器可用内存限制为30G，而自己设定编译脚本中的编译线程数为32，编译时峰值占用内存为38G，超过了内存限制，被系统杀死所致。</a:t>
            </a:r>
            <a:endParaRPr sz="2400" b="1">
              <a:latin typeface="华文楷体" panose="02010600040101010101" charset="-122"/>
              <a:ea typeface="华文楷体" panose="02010600040101010101" charset="-122"/>
              <a:cs typeface="华文楷体" panose="02010600040101010101" charset="-122"/>
              <a:sym typeface="+mn-ea"/>
            </a:endParaRPr>
          </a:p>
          <a:p>
            <a:pPr indent="457200" algn="l" fontAlgn="auto">
              <a:buClrTx/>
              <a:buSzTx/>
              <a:buFontTx/>
            </a:pPr>
            <a:r>
              <a:rPr sz="2400" b="1">
                <a:latin typeface="华文楷体" panose="02010600040101010101" charset="-122"/>
                <a:ea typeface="华文楷体" panose="02010600040101010101" charset="-122"/>
                <a:cs typeface="华文楷体" panose="02010600040101010101" charset="-122"/>
                <a:sym typeface="+mn-ea"/>
              </a:rPr>
              <a:t>解决方案：</a:t>
            </a:r>
            <a:endParaRPr sz="2400" b="1">
              <a:latin typeface="华文楷体" panose="02010600040101010101" charset="-122"/>
              <a:ea typeface="华文楷体" panose="02010600040101010101" charset="-122"/>
              <a:cs typeface="华文楷体" panose="02010600040101010101" charset="-122"/>
              <a:sym typeface="+mn-ea"/>
            </a:endParaRPr>
          </a:p>
          <a:p>
            <a:pPr indent="457200" algn="l" fontAlgn="auto">
              <a:buClrTx/>
              <a:buSzTx/>
              <a:buFontTx/>
            </a:pPr>
            <a:r>
              <a:rPr sz="2400" b="1">
                <a:latin typeface="华文楷体" panose="02010600040101010101" charset="-122"/>
                <a:ea typeface="华文楷体" panose="02010600040101010101" charset="-122"/>
                <a:cs typeface="华文楷体" panose="02010600040101010101" charset="-122"/>
                <a:sym typeface="+mn-ea"/>
              </a:rPr>
              <a:t>将其配置文件中的jobs_num修改为16即可，默认为8较小，编译速度较慢，因此设置为16较为合适。</a:t>
            </a:r>
            <a:endParaRPr sz="2400" b="1">
              <a:latin typeface="华文楷体" panose="02010600040101010101" charset="-122"/>
              <a:ea typeface="华文楷体" panose="02010600040101010101" charset="-122"/>
              <a:cs typeface="华文楷体" panose="02010600040101010101" charset="-122"/>
              <a:sym typeface="+mn-ea"/>
            </a:endParaRPr>
          </a:p>
        </p:txBody>
      </p:sp>
      <p:sp>
        <p:nvSpPr>
          <p:cNvPr id="3" name="文本框 2"/>
          <p:cNvSpPr txBox="1"/>
          <p:nvPr/>
        </p:nvSpPr>
        <p:spPr>
          <a:xfrm>
            <a:off x="6304915" y="843280"/>
            <a:ext cx="4064000" cy="460375"/>
          </a:xfrm>
          <a:prstGeom prst="rect">
            <a:avLst/>
          </a:prstGeom>
          <a:noFill/>
        </p:spPr>
        <p:txBody>
          <a:bodyPr wrap="square" rtlCol="0">
            <a:spAutoFit/>
          </a:bodyPr>
          <a:p>
            <a:pPr algn="l">
              <a:buClrTx/>
              <a:buSzTx/>
              <a:buFontTx/>
            </a:pPr>
            <a:r>
              <a:rPr lang="zh-CN" altLang="en-US" sz="2400" b="1">
                <a:latin typeface="华文楷体" panose="02010600040101010101" charset="-122"/>
                <a:ea typeface="华文楷体" panose="02010600040101010101" charset="-122"/>
                <a:cs typeface="华文楷体" panose="02010600040101010101" charset="-122"/>
              </a:rPr>
              <a:t>实验心得：</a:t>
            </a:r>
            <a:endParaRPr lang="zh-CN" altLang="en-US" sz="2400" b="1">
              <a:latin typeface="华文楷体" panose="02010600040101010101" charset="-122"/>
              <a:ea typeface="华文楷体" panose="02010600040101010101" charset="-122"/>
              <a:cs typeface="华文楷体" panose="02010600040101010101" charset="-122"/>
            </a:endParaRPr>
          </a:p>
        </p:txBody>
      </p:sp>
      <p:sp>
        <p:nvSpPr>
          <p:cNvPr id="5" name="文本框 4"/>
          <p:cNvSpPr txBox="1"/>
          <p:nvPr/>
        </p:nvSpPr>
        <p:spPr>
          <a:xfrm>
            <a:off x="6196965" y="1644015"/>
            <a:ext cx="5847080" cy="3869055"/>
          </a:xfrm>
          <a:prstGeom prst="rect">
            <a:avLst/>
          </a:prstGeom>
          <a:noFill/>
        </p:spPr>
        <p:txBody>
          <a:bodyPr wrap="square" rtlCol="0">
            <a:noAutofit/>
          </a:bodyPr>
          <a:p>
            <a:pPr marL="342900" indent="-342900">
              <a:buFont typeface="Arial" panose="020B0604020202020204" pitchFamily="34" charset="0"/>
              <a:buChar char="•"/>
            </a:pPr>
            <a:r>
              <a:rPr lang="zh-CN" altLang="en-US" sz="2400" b="1">
                <a:latin typeface="华文楷体" panose="02010600040101010101" charset="-122"/>
                <a:ea typeface="华文楷体" panose="02010600040101010101" charset="-122"/>
                <a:cs typeface="华文楷体" panose="02010600040101010101" charset="-122"/>
              </a:rPr>
              <a:t>通过该实验，我实现了</a:t>
            </a:r>
            <a:r>
              <a:rPr lang="zh-CN" altLang="en-US" sz="2400" b="1">
                <a:latin typeface="华文楷体" panose="02010600040101010101" charset="-122"/>
                <a:ea typeface="华文楷体" panose="02010600040101010101" charset="-122"/>
                <a:cs typeface="华文楷体" panose="02010600040101010101" charset="-122"/>
                <a:sym typeface="+mn-ea"/>
              </a:rPr>
              <a:t>PowerDifference算子的</a:t>
            </a:r>
            <a:r>
              <a:rPr lang="zh-CN" altLang="en-US" sz="2400" b="1">
                <a:latin typeface="华文楷体" panose="02010600040101010101" charset="-122"/>
                <a:ea typeface="华文楷体" panose="02010600040101010101" charset="-122"/>
                <a:cs typeface="华文楷体" panose="02010600040101010101" charset="-122"/>
              </a:rPr>
              <a:t>开发与集成</a:t>
            </a:r>
            <a:r>
              <a:rPr lang="zh-CN" altLang="en-US" sz="2400" b="1">
                <a:latin typeface="华文楷体" panose="02010600040101010101" charset="-122"/>
                <a:ea typeface="华文楷体" panose="02010600040101010101" charset="-122"/>
                <a:cs typeface="华文楷体" panose="02010600040101010101" charset="-122"/>
                <a:sym typeface="+mn-ea"/>
              </a:rPr>
              <a:t>，掌握使用智能编程语言进行算子开发，扩展高性能库算子，并最终集成到 TensorFlow 框架中的方法和流程，使得完整的风格迁移网络可以在 DLP 硬件上高效执行，完成了在线与离线的推理。</a:t>
            </a:r>
            <a:endParaRPr lang="zh-CN" altLang="en-US" sz="2400" b="1">
              <a:latin typeface="华文楷体" panose="02010600040101010101" charset="-122"/>
              <a:ea typeface="华文楷体" panose="02010600040101010101" charset="-122"/>
              <a:cs typeface="华文楷体" panose="02010600040101010101" charset="-122"/>
              <a:sym typeface="+mn-ea"/>
            </a:endParaRPr>
          </a:p>
          <a:p>
            <a:pPr marL="342900" indent="-342900">
              <a:buFont typeface="Arial" panose="020B0604020202020204" pitchFamily="34" charset="0"/>
              <a:buChar char="•"/>
            </a:pPr>
            <a:r>
              <a:rPr lang="zh-CN" altLang="en-US" sz="2400" b="1">
                <a:latin typeface="华文楷体" panose="02010600040101010101" charset="-122"/>
                <a:ea typeface="华文楷体" panose="02010600040101010101" charset="-122"/>
                <a:cs typeface="华文楷体" panose="02010600040101010101" charset="-122"/>
                <a:sym typeface="+mn-ea"/>
              </a:rPr>
              <a:t>该实验加深了我对</a:t>
            </a:r>
            <a:r>
              <a:rPr lang="en-US" altLang="zh-CN" sz="2400" b="1">
                <a:latin typeface="华文楷体" panose="02010600040101010101" charset="-122"/>
                <a:ea typeface="华文楷体" panose="02010600040101010101" charset="-122"/>
                <a:cs typeface="华文楷体" panose="02010600040101010101" charset="-122"/>
                <a:sym typeface="+mn-ea"/>
              </a:rPr>
              <a:t>Tensorflow</a:t>
            </a:r>
            <a:r>
              <a:rPr lang="zh-CN" altLang="en-US" sz="2400" b="1">
                <a:latin typeface="华文楷体" panose="02010600040101010101" charset="-122"/>
                <a:ea typeface="华文楷体" panose="02010600040101010101" charset="-122"/>
                <a:cs typeface="华文楷体" panose="02010600040101010101" charset="-122"/>
                <a:sym typeface="+mn-ea"/>
              </a:rPr>
              <a:t>框架的理解，结合寒武纪平台的专用</a:t>
            </a:r>
            <a:r>
              <a:rPr lang="en-US" altLang="zh-CN" sz="2400" b="1">
                <a:latin typeface="华文楷体" panose="02010600040101010101" charset="-122"/>
                <a:ea typeface="华文楷体" panose="02010600040101010101" charset="-122"/>
                <a:cs typeface="华文楷体" panose="02010600040101010101" charset="-122"/>
                <a:sym typeface="+mn-ea"/>
              </a:rPr>
              <a:t>AI</a:t>
            </a:r>
            <a:r>
              <a:rPr lang="zh-CN" altLang="en-US" sz="2400" b="1">
                <a:latin typeface="华文楷体" panose="02010600040101010101" charset="-122"/>
                <a:ea typeface="华文楷体" panose="02010600040101010101" charset="-122"/>
                <a:cs typeface="华文楷体" panose="02010600040101010101" charset="-122"/>
                <a:sym typeface="+mn-ea"/>
              </a:rPr>
              <a:t>芯片，我对深度学习的认知进一步提高。</a:t>
            </a:r>
            <a:endParaRPr lang="zh-CN" altLang="en-US" sz="2400" b="1">
              <a:latin typeface="华文楷体" panose="02010600040101010101" charset="-122"/>
              <a:ea typeface="华文楷体" panose="02010600040101010101" charset="-122"/>
              <a:cs typeface="华文楷体" panose="02010600040101010101" charset="-122"/>
              <a:sym typeface="+mn-ea"/>
            </a:endParaRPr>
          </a:p>
        </p:txBody>
      </p:sp>
      <p:sp>
        <p:nvSpPr>
          <p:cNvPr id="2" name="文本框 1"/>
          <p:cNvSpPr txBox="1"/>
          <p:nvPr>
            <p:custDataLst>
              <p:tags r:id="rId2"/>
            </p:custDataLst>
          </p:nvPr>
        </p:nvSpPr>
        <p:spPr>
          <a:xfrm>
            <a:off x="422910" y="133985"/>
            <a:ext cx="5534025" cy="521970"/>
          </a:xfrm>
          <a:prstGeom prst="rect">
            <a:avLst/>
          </a:prstGeom>
          <a:noFill/>
        </p:spPr>
        <p:txBody>
          <a:bodyPr wrap="square" rtlCol="0">
            <a:spAutoFit/>
          </a:bodyPr>
          <a:p>
            <a:r>
              <a:rPr lang="zh-CN" altLang="en-US" sz="2800" b="1">
                <a:latin typeface="华文楷体" panose="02010600040101010101" charset="-122"/>
                <a:ea typeface="华文楷体" panose="02010600040101010101" charset="-122"/>
                <a:cs typeface="华文楷体" panose="02010600040101010101" charset="-122"/>
              </a:rPr>
              <a:t>智能编程语言算子开发与集成实验</a:t>
            </a:r>
            <a:endParaRPr lang="zh-CN" altLang="en-US" sz="2800" b="1">
              <a:latin typeface="华文楷体" panose="02010600040101010101" charset="-122"/>
              <a:ea typeface="华文楷体" panose="02010600040101010101" charset="-122"/>
              <a:cs typeface="华文楷体" panose="02010600040101010101" charset="-122"/>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出自【趣你的PPT】(微信:qunideppt)：最优质的PPT资源库"/>
          <p:cNvSpPr txBox="1"/>
          <p:nvPr/>
        </p:nvSpPr>
        <p:spPr>
          <a:xfrm>
            <a:off x="359530" y="981619"/>
            <a:ext cx="3363378" cy="337528"/>
          </a:xfrm>
          <a:prstGeom prst="rect">
            <a:avLst/>
          </a:prstGeom>
          <a:noFill/>
        </p:spPr>
        <p:txBody>
          <a:bodyPr wrap="square" lIns="0" tIns="0" rIns="0" bIns="0" rtlCol="0" anchor="t" anchorCtr="0">
            <a:spAutoFit/>
          </a:bodyPr>
          <a:lstStyle/>
          <a:p>
            <a:pPr defTabSz="1216660">
              <a:lnSpc>
                <a:spcPct val="120000"/>
              </a:lnSpc>
              <a:spcBef>
                <a:spcPct val="20000"/>
              </a:spcBef>
              <a:defRPr/>
            </a:pPr>
            <a:r>
              <a:rPr lang="zh-CN" altLang="en-US" sz="2000" b="1" dirty="0">
                <a:solidFill>
                  <a:srgbClr val="262626"/>
                </a:solidFill>
                <a:latin typeface="Arial" panose="020B0604020202020204" pitchFamily="34" charset="0"/>
                <a:ea typeface="微软雅黑" panose="020B0503020204020204" pitchFamily="34" charset="-122"/>
                <a:sym typeface="Arial" panose="020B0604020202020204" pitchFamily="34" charset="0"/>
              </a:rPr>
              <a:t>实验目的</a:t>
            </a:r>
            <a:endParaRPr lang="en-US" sz="2000" b="1" dirty="0">
              <a:solidFill>
                <a:srgbClr val="262626"/>
              </a:solidFill>
              <a:latin typeface="Arial" panose="020B0604020202020204" pitchFamily="34" charset="0"/>
              <a:ea typeface="微软雅黑" panose="020B0503020204020204" pitchFamily="34" charset="-122"/>
              <a:sym typeface="Arial" panose="020B0604020202020204" pitchFamily="34" charset="0"/>
            </a:endParaRPr>
          </a:p>
        </p:txBody>
      </p:sp>
      <p:sp>
        <p:nvSpPr>
          <p:cNvPr id="34" name="出自【趣你的PPT】(微信:qunideppt)：最优质的PPT资源库"/>
          <p:cNvSpPr/>
          <p:nvPr/>
        </p:nvSpPr>
        <p:spPr>
          <a:xfrm>
            <a:off x="574139" y="1749621"/>
            <a:ext cx="10501297" cy="1439818"/>
          </a:xfrm>
          <a:prstGeom prst="rect">
            <a:avLst/>
          </a:prstGeom>
          <a:noFill/>
        </p:spPr>
        <p:txBody>
          <a:bodyPr wrap="square" lIns="0" tIns="0" rIns="0" bIns="0" rtlCol="0" anchor="t" anchorCtr="0">
            <a:spAutoFit/>
          </a:bodyPr>
          <a:lstStyle/>
          <a:p>
            <a:pPr>
              <a:lnSpc>
                <a:spcPct val="150000"/>
              </a:lnSpc>
              <a:spcBef>
                <a:spcPct val="0"/>
              </a:spcBef>
              <a:buNone/>
            </a:pPr>
            <a:r>
              <a:rPr lang="en-US" altLang="zh-CN" sz="1600" b="0" i="0" dirty="0">
                <a:solidFill>
                  <a:srgbClr val="212529"/>
                </a:solidFill>
                <a:effectLst/>
                <a:latin typeface="+mn-ea"/>
              </a:rPr>
              <a:t>	</a:t>
            </a:r>
            <a:r>
              <a:rPr lang="zh-CN" altLang="en-US" sz="1600" b="0" i="0" dirty="0">
                <a:solidFill>
                  <a:srgbClr val="212529"/>
                </a:solidFill>
                <a:effectLst/>
                <a:latin typeface="+mn-ea"/>
              </a:rPr>
              <a:t>对于一般情况而言，智能编程语言可以简单的快速开发算子从而达到计算功能扩展实现深度学习需求的目的。但是对于一些对算力要求较高的瓶颈算子则需要兼顾算法本身结构特点和 </a:t>
            </a:r>
            <a:r>
              <a:rPr lang="en-US" altLang="zh-CN" sz="1600" b="0" i="0" dirty="0">
                <a:solidFill>
                  <a:srgbClr val="212529"/>
                </a:solidFill>
                <a:effectLst/>
                <a:latin typeface="+mn-ea"/>
              </a:rPr>
              <a:t>DLP </a:t>
            </a:r>
            <a:r>
              <a:rPr lang="zh-CN" altLang="en-US" sz="1600" b="0" i="0" dirty="0">
                <a:solidFill>
                  <a:srgbClr val="212529"/>
                </a:solidFill>
                <a:effectLst/>
                <a:latin typeface="+mn-ea"/>
              </a:rPr>
              <a:t>架构优势进一步的细致优化。因此，本实验的主要目的是通过矩阵乘这样一 个在现实中非常常见的计算需求经过一系列的优化手段，最终帮助读者加深对智能计算系统和智能编程语言的理解。</a:t>
            </a:r>
            <a:endParaRPr lang="en-US" altLang="zh-CN" sz="1600" dirty="0">
              <a:solidFill>
                <a:srgbClr val="262626"/>
              </a:solidFill>
              <a:latin typeface="+mn-ea"/>
              <a:cs typeface="Arial" panose="020B0604020202020204" pitchFamily="34" charset="0"/>
            </a:endParaRPr>
          </a:p>
        </p:txBody>
      </p:sp>
      <p:pic>
        <p:nvPicPr>
          <p:cNvPr id="3" name="图片 2"/>
          <p:cNvPicPr>
            <a:picLocks noChangeAspect="1"/>
          </p:cNvPicPr>
          <p:nvPr/>
        </p:nvPicPr>
        <p:blipFill>
          <a:blip r:embed="rId1"/>
          <a:stretch>
            <a:fillRect/>
          </a:stretch>
        </p:blipFill>
        <p:spPr>
          <a:xfrm>
            <a:off x="359530" y="0"/>
            <a:ext cx="4189254" cy="708366"/>
          </a:xfrm>
          <a:prstGeom prst="rect">
            <a:avLst/>
          </a:prstGeom>
        </p:spPr>
      </p:pic>
      <p:sp>
        <p:nvSpPr>
          <p:cNvPr id="8" name="出自【趣你的PPT】(微信:qunideppt)：最优质的PPT资源库"/>
          <p:cNvSpPr txBox="1"/>
          <p:nvPr/>
        </p:nvSpPr>
        <p:spPr>
          <a:xfrm>
            <a:off x="359530" y="3657018"/>
            <a:ext cx="3363378" cy="337528"/>
          </a:xfrm>
          <a:prstGeom prst="rect">
            <a:avLst/>
          </a:prstGeom>
          <a:noFill/>
        </p:spPr>
        <p:txBody>
          <a:bodyPr wrap="square" lIns="0" tIns="0" rIns="0" bIns="0" rtlCol="0" anchor="t" anchorCtr="0">
            <a:spAutoFit/>
          </a:bodyPr>
          <a:lstStyle/>
          <a:p>
            <a:pPr defTabSz="1216660">
              <a:lnSpc>
                <a:spcPct val="120000"/>
              </a:lnSpc>
              <a:spcBef>
                <a:spcPct val="20000"/>
              </a:spcBef>
              <a:defRPr/>
            </a:pPr>
            <a:r>
              <a:rPr lang="zh-CN" altLang="en-US" sz="2000" b="1" dirty="0">
                <a:solidFill>
                  <a:srgbClr val="262626"/>
                </a:solidFill>
                <a:latin typeface="Arial" panose="020B0604020202020204" pitchFamily="34" charset="0"/>
                <a:ea typeface="微软雅黑" panose="020B0503020204020204" pitchFamily="34" charset="-122"/>
                <a:sym typeface="Arial" panose="020B0604020202020204" pitchFamily="34" charset="0"/>
              </a:rPr>
              <a:t>实验步骤</a:t>
            </a:r>
            <a:endParaRPr lang="en-US" sz="2000" b="1" dirty="0">
              <a:solidFill>
                <a:srgbClr val="262626"/>
              </a:solidFill>
              <a:latin typeface="Arial" panose="020B0604020202020204" pitchFamily="34" charset="0"/>
              <a:ea typeface="微软雅黑" panose="020B0503020204020204" pitchFamily="34" charset="-122"/>
              <a:sym typeface="Arial" panose="020B0604020202020204" pitchFamily="34" charset="0"/>
            </a:endParaRPr>
          </a:p>
        </p:txBody>
      </p:sp>
      <p:sp>
        <p:nvSpPr>
          <p:cNvPr id="10" name="出自【趣你的PPT】(微信:qunideppt)：最优质的PPT资源库"/>
          <p:cNvSpPr/>
          <p:nvPr/>
        </p:nvSpPr>
        <p:spPr>
          <a:xfrm>
            <a:off x="169087" y="4462125"/>
            <a:ext cx="8473445" cy="1070486"/>
          </a:xfrm>
          <a:prstGeom prst="rect">
            <a:avLst/>
          </a:prstGeom>
          <a:noFill/>
        </p:spPr>
        <p:txBody>
          <a:bodyPr wrap="square" lIns="0" tIns="0" rIns="0" bIns="0" rtlCol="0" anchor="t" anchorCtr="0">
            <a:spAutoFit/>
          </a:bodyPr>
          <a:lstStyle/>
          <a:p>
            <a:pPr>
              <a:lnSpc>
                <a:spcPct val="150000"/>
              </a:lnSpc>
              <a:spcBef>
                <a:spcPct val="0"/>
              </a:spcBef>
              <a:buNone/>
            </a:pPr>
            <a:r>
              <a:rPr lang="en-US" altLang="zh-CN" sz="1600" b="0" i="0" dirty="0">
                <a:solidFill>
                  <a:srgbClr val="212529"/>
                </a:solidFill>
                <a:effectLst/>
                <a:latin typeface="+mn-ea"/>
              </a:rPr>
              <a:t>	</a:t>
            </a:r>
            <a:r>
              <a:rPr lang="zh-CN" altLang="en-US" sz="1600" b="0" i="0" dirty="0">
                <a:solidFill>
                  <a:srgbClr val="212529"/>
                </a:solidFill>
                <a:effectLst/>
                <a:latin typeface="+mn-ea"/>
              </a:rPr>
              <a:t>补齐</a:t>
            </a:r>
            <a:r>
              <a:rPr lang="en-US" altLang="zh-CN" sz="1600" b="0" i="0" dirty="0">
                <a:solidFill>
                  <a:srgbClr val="212529"/>
                </a:solidFill>
                <a:effectLst/>
                <a:latin typeface="+mn-ea"/>
              </a:rPr>
              <a:t>common/gemm16Kernel.h</a:t>
            </a:r>
            <a:endParaRPr lang="en-US" altLang="zh-CN" sz="1600" b="0" i="0" dirty="0">
              <a:solidFill>
                <a:srgbClr val="212529"/>
              </a:solidFill>
              <a:effectLst/>
              <a:latin typeface="+mn-ea"/>
            </a:endParaRPr>
          </a:p>
          <a:p>
            <a:pPr>
              <a:lnSpc>
                <a:spcPct val="150000"/>
              </a:lnSpc>
              <a:spcBef>
                <a:spcPct val="0"/>
              </a:spcBef>
              <a:buNone/>
            </a:pPr>
            <a:r>
              <a:rPr lang="en-US" altLang="zh-CN" sz="1600" dirty="0">
                <a:solidFill>
                  <a:srgbClr val="212529"/>
                </a:solidFill>
                <a:latin typeface="+mn-ea"/>
              </a:rPr>
              <a:t>	</a:t>
            </a:r>
            <a:r>
              <a:rPr lang="en-US" altLang="zh-CN" sz="1600" b="0" i="0" dirty="0">
                <a:solidFill>
                  <a:srgbClr val="212529"/>
                </a:solidFill>
                <a:effectLst/>
                <a:latin typeface="+mn-ea"/>
              </a:rPr>
              <a:t>mlu_gemm16.cpp, </a:t>
            </a:r>
            <a:r>
              <a:rPr lang="en-US" altLang="zh-CN" sz="1600" b="0" i="0" dirty="0" err="1">
                <a:solidFill>
                  <a:srgbClr val="212529"/>
                </a:solidFill>
                <a:effectLst/>
                <a:latin typeface="+mn-ea"/>
              </a:rPr>
              <a:t>gemm</a:t>
            </a:r>
            <a:r>
              <a:rPr lang="en-US" altLang="zh-CN" sz="1600" b="0" i="0" dirty="0">
                <a:solidFill>
                  <a:srgbClr val="212529"/>
                </a:solidFill>
                <a:effectLst/>
                <a:latin typeface="+mn-ea"/>
              </a:rPr>
              <a:t>/</a:t>
            </a:r>
            <a:r>
              <a:rPr lang="en-US" altLang="zh-CN" sz="1600" b="0" i="0" dirty="0" err="1">
                <a:solidFill>
                  <a:srgbClr val="212529"/>
                </a:solidFill>
                <a:effectLst/>
                <a:latin typeface="+mn-ea"/>
              </a:rPr>
              <a:t>gemm_SRAM.mlu</a:t>
            </a:r>
            <a:endParaRPr lang="en-US" altLang="zh-CN" sz="1600" b="0" i="0" dirty="0">
              <a:solidFill>
                <a:srgbClr val="212529"/>
              </a:solidFill>
              <a:effectLst/>
              <a:latin typeface="+mn-ea"/>
            </a:endParaRPr>
          </a:p>
          <a:p>
            <a:pPr>
              <a:lnSpc>
                <a:spcPct val="150000"/>
              </a:lnSpc>
              <a:spcBef>
                <a:spcPct val="0"/>
              </a:spcBef>
              <a:buNone/>
            </a:pPr>
            <a:r>
              <a:rPr lang="en-US" altLang="zh-CN" sz="1600" b="0" i="0" dirty="0">
                <a:solidFill>
                  <a:srgbClr val="212529"/>
                </a:solidFill>
                <a:effectLst/>
                <a:latin typeface="+mn-ea"/>
              </a:rPr>
              <a:t>          	</a:t>
            </a:r>
            <a:r>
              <a:rPr lang="zh-CN" altLang="en-US" sz="1600" b="0" i="0" dirty="0">
                <a:solidFill>
                  <a:srgbClr val="212529"/>
                </a:solidFill>
                <a:effectLst/>
                <a:latin typeface="+mn-ea"/>
              </a:rPr>
              <a:t>执行</a:t>
            </a:r>
            <a:r>
              <a:rPr lang="en-US" altLang="zh-CN" sz="1600" b="0" i="0" dirty="0">
                <a:solidFill>
                  <a:srgbClr val="212529"/>
                </a:solidFill>
                <a:effectLst/>
                <a:latin typeface="+mn-ea"/>
              </a:rPr>
              <a:t>build.sh</a:t>
            </a:r>
            <a:r>
              <a:rPr lang="zh-CN" altLang="en-US" sz="1600" b="0" i="0" dirty="0">
                <a:solidFill>
                  <a:srgbClr val="212529"/>
                </a:solidFill>
                <a:effectLst/>
                <a:latin typeface="+mn-ea"/>
              </a:rPr>
              <a:t>编译，执行</a:t>
            </a:r>
            <a:r>
              <a:rPr lang="en-US" altLang="zh-CN" sz="1600" b="0" i="0" dirty="0">
                <a:solidFill>
                  <a:srgbClr val="212529"/>
                </a:solidFill>
                <a:effectLst/>
                <a:latin typeface="+mn-ea"/>
              </a:rPr>
              <a:t>run.sh</a:t>
            </a:r>
            <a:r>
              <a:rPr lang="zh-CN" altLang="en-US" sz="1600" b="0" i="0" dirty="0">
                <a:solidFill>
                  <a:srgbClr val="212529"/>
                </a:solidFill>
                <a:effectLst/>
                <a:latin typeface="+mn-ea"/>
              </a:rPr>
              <a:t>测试</a:t>
            </a:r>
            <a:endParaRPr lang="en-US" altLang="zh-CN" sz="1600" dirty="0">
              <a:solidFill>
                <a:srgbClr val="262626"/>
              </a:solidFill>
              <a:latin typeface="+mn-ea"/>
              <a:cs typeface="Arial" panose="020B0604020202020204" pitchFamily="34" charset="0"/>
            </a:endParaRPr>
          </a:p>
        </p:txBody>
      </p:sp>
      <p:sp>
        <p:nvSpPr>
          <p:cNvPr id="25" name="出自【趣你的PPT】(微信:qunideppt)：最优质的PPT资源库"/>
          <p:cNvSpPr/>
          <p:nvPr/>
        </p:nvSpPr>
        <p:spPr>
          <a:xfrm rot="5400000" flipV="1">
            <a:off x="7268628" y="4092406"/>
            <a:ext cx="1972069" cy="1972069"/>
          </a:xfrm>
          <a:prstGeom prst="teardrop">
            <a:avLst/>
          </a:prstGeom>
          <a:solidFill>
            <a:srgbClr val="1F2B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等线" panose="02010600030101010101" charset="-122"/>
              <a:ea typeface="+mn-ea"/>
              <a:cs typeface="+mn-cs"/>
            </a:endParaRPr>
          </a:p>
        </p:txBody>
      </p:sp>
      <p:grpSp>
        <p:nvGrpSpPr>
          <p:cNvPr id="31" name="Group 23出自【趣你的PPT】(微信:qunideppt)：最优质的PPT资源库"/>
          <p:cNvGrpSpPr>
            <a:grpSpLocks noChangeAspect="1"/>
          </p:cNvGrpSpPr>
          <p:nvPr/>
        </p:nvGrpSpPr>
        <p:grpSpPr>
          <a:xfrm>
            <a:off x="7786191" y="4524772"/>
            <a:ext cx="752601" cy="1107335"/>
            <a:chOff x="3140075" y="3175"/>
            <a:chExt cx="3876675" cy="5703888"/>
          </a:xfrm>
          <a:solidFill>
            <a:schemeClr val="bg1"/>
          </a:solidFill>
        </p:grpSpPr>
        <p:sp>
          <p:nvSpPr>
            <p:cNvPr id="33" name="出自【趣你的PPT】(微信:qunideppt)：最优质的PPT资源库"/>
            <p:cNvSpPr/>
            <p:nvPr/>
          </p:nvSpPr>
          <p:spPr bwMode="auto">
            <a:xfrm>
              <a:off x="5237163" y="314325"/>
              <a:ext cx="909638" cy="911225"/>
            </a:xfrm>
            <a:custGeom>
              <a:avLst/>
              <a:gdLst>
                <a:gd name="T0" fmla="*/ 287 w 573"/>
                <a:gd name="T1" fmla="*/ 0 h 574"/>
                <a:gd name="T2" fmla="*/ 329 w 573"/>
                <a:gd name="T3" fmla="*/ 4 h 574"/>
                <a:gd name="T4" fmla="*/ 369 w 573"/>
                <a:gd name="T5" fmla="*/ 14 h 574"/>
                <a:gd name="T6" fmla="*/ 407 w 573"/>
                <a:gd name="T7" fmla="*/ 28 h 574"/>
                <a:gd name="T8" fmla="*/ 443 w 573"/>
                <a:gd name="T9" fmla="*/ 47 h 574"/>
                <a:gd name="T10" fmla="*/ 475 w 573"/>
                <a:gd name="T11" fmla="*/ 71 h 574"/>
                <a:gd name="T12" fmla="*/ 503 w 573"/>
                <a:gd name="T13" fmla="*/ 100 h 574"/>
                <a:gd name="T14" fmla="*/ 527 w 573"/>
                <a:gd name="T15" fmla="*/ 131 h 574"/>
                <a:gd name="T16" fmla="*/ 547 w 573"/>
                <a:gd name="T17" fmla="*/ 166 h 574"/>
                <a:gd name="T18" fmla="*/ 561 w 573"/>
                <a:gd name="T19" fmla="*/ 204 h 574"/>
                <a:gd name="T20" fmla="*/ 571 w 573"/>
                <a:gd name="T21" fmla="*/ 245 h 574"/>
                <a:gd name="T22" fmla="*/ 573 w 573"/>
                <a:gd name="T23" fmla="*/ 287 h 574"/>
                <a:gd name="T24" fmla="*/ 571 w 573"/>
                <a:gd name="T25" fmla="*/ 330 h 574"/>
                <a:gd name="T26" fmla="*/ 561 w 573"/>
                <a:gd name="T27" fmla="*/ 370 h 574"/>
                <a:gd name="T28" fmla="*/ 547 w 573"/>
                <a:gd name="T29" fmla="*/ 408 h 574"/>
                <a:gd name="T30" fmla="*/ 527 w 573"/>
                <a:gd name="T31" fmla="*/ 444 h 574"/>
                <a:gd name="T32" fmla="*/ 503 w 573"/>
                <a:gd name="T33" fmla="*/ 476 h 574"/>
                <a:gd name="T34" fmla="*/ 475 w 573"/>
                <a:gd name="T35" fmla="*/ 504 h 574"/>
                <a:gd name="T36" fmla="*/ 443 w 573"/>
                <a:gd name="T37" fmla="*/ 528 h 574"/>
                <a:gd name="T38" fmla="*/ 407 w 573"/>
                <a:gd name="T39" fmla="*/ 548 h 574"/>
                <a:gd name="T40" fmla="*/ 369 w 573"/>
                <a:gd name="T41" fmla="*/ 562 h 574"/>
                <a:gd name="T42" fmla="*/ 329 w 573"/>
                <a:gd name="T43" fmla="*/ 571 h 574"/>
                <a:gd name="T44" fmla="*/ 287 w 573"/>
                <a:gd name="T45" fmla="*/ 574 h 574"/>
                <a:gd name="T46" fmla="*/ 245 w 573"/>
                <a:gd name="T47" fmla="*/ 571 h 574"/>
                <a:gd name="T48" fmla="*/ 204 w 573"/>
                <a:gd name="T49" fmla="*/ 562 h 574"/>
                <a:gd name="T50" fmla="*/ 166 w 573"/>
                <a:gd name="T51" fmla="*/ 548 h 574"/>
                <a:gd name="T52" fmla="*/ 130 w 573"/>
                <a:gd name="T53" fmla="*/ 528 h 574"/>
                <a:gd name="T54" fmla="*/ 98 w 573"/>
                <a:gd name="T55" fmla="*/ 504 h 574"/>
                <a:gd name="T56" fmla="*/ 70 w 573"/>
                <a:gd name="T57" fmla="*/ 476 h 574"/>
                <a:gd name="T58" fmla="*/ 46 w 573"/>
                <a:gd name="T59" fmla="*/ 444 h 574"/>
                <a:gd name="T60" fmla="*/ 26 w 573"/>
                <a:gd name="T61" fmla="*/ 408 h 574"/>
                <a:gd name="T62" fmla="*/ 12 w 573"/>
                <a:gd name="T63" fmla="*/ 370 h 574"/>
                <a:gd name="T64" fmla="*/ 2 w 573"/>
                <a:gd name="T65" fmla="*/ 330 h 574"/>
                <a:gd name="T66" fmla="*/ 0 w 573"/>
                <a:gd name="T67" fmla="*/ 287 h 574"/>
                <a:gd name="T68" fmla="*/ 2 w 573"/>
                <a:gd name="T69" fmla="*/ 245 h 574"/>
                <a:gd name="T70" fmla="*/ 12 w 573"/>
                <a:gd name="T71" fmla="*/ 204 h 574"/>
                <a:gd name="T72" fmla="*/ 26 w 573"/>
                <a:gd name="T73" fmla="*/ 166 h 574"/>
                <a:gd name="T74" fmla="*/ 46 w 573"/>
                <a:gd name="T75" fmla="*/ 131 h 574"/>
                <a:gd name="T76" fmla="*/ 70 w 573"/>
                <a:gd name="T77" fmla="*/ 100 h 574"/>
                <a:gd name="T78" fmla="*/ 98 w 573"/>
                <a:gd name="T79" fmla="*/ 71 h 574"/>
                <a:gd name="T80" fmla="*/ 130 w 573"/>
                <a:gd name="T81" fmla="*/ 47 h 574"/>
                <a:gd name="T82" fmla="*/ 166 w 573"/>
                <a:gd name="T83" fmla="*/ 28 h 574"/>
                <a:gd name="T84" fmla="*/ 204 w 573"/>
                <a:gd name="T85" fmla="*/ 14 h 574"/>
                <a:gd name="T86" fmla="*/ 245 w 573"/>
                <a:gd name="T87" fmla="*/ 4 h 574"/>
                <a:gd name="T88" fmla="*/ 287 w 573"/>
                <a:gd name="T89" fmla="*/ 0 h 5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73" h="574">
                  <a:moveTo>
                    <a:pt x="287" y="0"/>
                  </a:moveTo>
                  <a:lnTo>
                    <a:pt x="329" y="4"/>
                  </a:lnTo>
                  <a:lnTo>
                    <a:pt x="369" y="14"/>
                  </a:lnTo>
                  <a:lnTo>
                    <a:pt x="407" y="28"/>
                  </a:lnTo>
                  <a:lnTo>
                    <a:pt x="443" y="47"/>
                  </a:lnTo>
                  <a:lnTo>
                    <a:pt x="475" y="71"/>
                  </a:lnTo>
                  <a:lnTo>
                    <a:pt x="503" y="100"/>
                  </a:lnTo>
                  <a:lnTo>
                    <a:pt x="527" y="131"/>
                  </a:lnTo>
                  <a:lnTo>
                    <a:pt x="547" y="166"/>
                  </a:lnTo>
                  <a:lnTo>
                    <a:pt x="561" y="204"/>
                  </a:lnTo>
                  <a:lnTo>
                    <a:pt x="571" y="245"/>
                  </a:lnTo>
                  <a:lnTo>
                    <a:pt x="573" y="287"/>
                  </a:lnTo>
                  <a:lnTo>
                    <a:pt x="571" y="330"/>
                  </a:lnTo>
                  <a:lnTo>
                    <a:pt x="561" y="370"/>
                  </a:lnTo>
                  <a:lnTo>
                    <a:pt x="547" y="408"/>
                  </a:lnTo>
                  <a:lnTo>
                    <a:pt x="527" y="444"/>
                  </a:lnTo>
                  <a:lnTo>
                    <a:pt x="503" y="476"/>
                  </a:lnTo>
                  <a:lnTo>
                    <a:pt x="475" y="504"/>
                  </a:lnTo>
                  <a:lnTo>
                    <a:pt x="443" y="528"/>
                  </a:lnTo>
                  <a:lnTo>
                    <a:pt x="407" y="548"/>
                  </a:lnTo>
                  <a:lnTo>
                    <a:pt x="369" y="562"/>
                  </a:lnTo>
                  <a:lnTo>
                    <a:pt x="329" y="571"/>
                  </a:lnTo>
                  <a:lnTo>
                    <a:pt x="287" y="574"/>
                  </a:lnTo>
                  <a:lnTo>
                    <a:pt x="245" y="571"/>
                  </a:lnTo>
                  <a:lnTo>
                    <a:pt x="204" y="562"/>
                  </a:lnTo>
                  <a:lnTo>
                    <a:pt x="166" y="548"/>
                  </a:lnTo>
                  <a:lnTo>
                    <a:pt x="130" y="528"/>
                  </a:lnTo>
                  <a:lnTo>
                    <a:pt x="98" y="504"/>
                  </a:lnTo>
                  <a:lnTo>
                    <a:pt x="70" y="476"/>
                  </a:lnTo>
                  <a:lnTo>
                    <a:pt x="46" y="444"/>
                  </a:lnTo>
                  <a:lnTo>
                    <a:pt x="26" y="408"/>
                  </a:lnTo>
                  <a:lnTo>
                    <a:pt x="12" y="370"/>
                  </a:lnTo>
                  <a:lnTo>
                    <a:pt x="2" y="330"/>
                  </a:lnTo>
                  <a:lnTo>
                    <a:pt x="0" y="287"/>
                  </a:lnTo>
                  <a:lnTo>
                    <a:pt x="2" y="245"/>
                  </a:lnTo>
                  <a:lnTo>
                    <a:pt x="12" y="204"/>
                  </a:lnTo>
                  <a:lnTo>
                    <a:pt x="26" y="166"/>
                  </a:lnTo>
                  <a:lnTo>
                    <a:pt x="46" y="131"/>
                  </a:lnTo>
                  <a:lnTo>
                    <a:pt x="70" y="100"/>
                  </a:lnTo>
                  <a:lnTo>
                    <a:pt x="98" y="71"/>
                  </a:lnTo>
                  <a:lnTo>
                    <a:pt x="130" y="47"/>
                  </a:lnTo>
                  <a:lnTo>
                    <a:pt x="166" y="28"/>
                  </a:lnTo>
                  <a:lnTo>
                    <a:pt x="204" y="14"/>
                  </a:lnTo>
                  <a:lnTo>
                    <a:pt x="245" y="4"/>
                  </a:lnTo>
                  <a:lnTo>
                    <a:pt x="287" y="0"/>
                  </a:lnTo>
                  <a:close/>
                </a:path>
              </a:pathLst>
            </a:custGeom>
            <a:grpFill/>
            <a:ln w="0">
              <a:noFill/>
              <a:prstDash val="solid"/>
              <a:round/>
            </a:ln>
          </p:spPr>
          <p:txBody>
            <a:bodyPr vert="horz" wrap="square" lIns="109728" tIns="54864" rIns="109728" bIns="54864"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bg-BG" sz="2160" b="0" i="0" u="none" strike="noStrike" kern="1200" cap="none" spc="0" normalizeH="0" baseline="0" noProof="0">
                <a:ln>
                  <a:noFill/>
                </a:ln>
                <a:solidFill>
                  <a:prstClr val="black"/>
                </a:solidFill>
                <a:effectLst/>
                <a:uLnTx/>
                <a:uFillTx/>
                <a:latin typeface="等线" panose="02010600030101010101" charset="-122"/>
                <a:ea typeface="+mn-ea"/>
                <a:cs typeface="+mn-cs"/>
              </a:endParaRPr>
            </a:p>
          </p:txBody>
        </p:sp>
        <p:sp>
          <p:nvSpPr>
            <p:cNvPr id="36" name="出自【趣你的PPT】(微信:qunideppt)：最优质的PPT资源库"/>
            <p:cNvSpPr>
              <a:spLocks noEditPoints="1"/>
            </p:cNvSpPr>
            <p:nvPr/>
          </p:nvSpPr>
          <p:spPr bwMode="auto">
            <a:xfrm>
              <a:off x="3140075" y="3175"/>
              <a:ext cx="3876675" cy="5703888"/>
            </a:xfrm>
            <a:custGeom>
              <a:avLst/>
              <a:gdLst>
                <a:gd name="T0" fmla="*/ 1572 w 2442"/>
                <a:gd name="T1" fmla="*/ 1444 h 3593"/>
                <a:gd name="T2" fmla="*/ 1548 w 2442"/>
                <a:gd name="T3" fmla="*/ 1493 h 3593"/>
                <a:gd name="T4" fmla="*/ 1572 w 2442"/>
                <a:gd name="T5" fmla="*/ 1541 h 3593"/>
                <a:gd name="T6" fmla="*/ 1627 w 2442"/>
                <a:gd name="T7" fmla="*/ 1550 h 3593"/>
                <a:gd name="T8" fmla="*/ 1664 w 2442"/>
                <a:gd name="T9" fmla="*/ 1512 h 3593"/>
                <a:gd name="T10" fmla="*/ 1656 w 2442"/>
                <a:gd name="T11" fmla="*/ 1457 h 3593"/>
                <a:gd name="T12" fmla="*/ 1608 w 2442"/>
                <a:gd name="T13" fmla="*/ 1433 h 3593"/>
                <a:gd name="T14" fmla="*/ 1572 w 2442"/>
                <a:gd name="T15" fmla="*/ 1265 h 3593"/>
                <a:gd name="T16" fmla="*/ 1548 w 2442"/>
                <a:gd name="T17" fmla="*/ 1313 h 3593"/>
                <a:gd name="T18" fmla="*/ 1572 w 2442"/>
                <a:gd name="T19" fmla="*/ 1362 h 3593"/>
                <a:gd name="T20" fmla="*/ 1627 w 2442"/>
                <a:gd name="T21" fmla="*/ 1370 h 3593"/>
                <a:gd name="T22" fmla="*/ 1664 w 2442"/>
                <a:gd name="T23" fmla="*/ 1333 h 3593"/>
                <a:gd name="T24" fmla="*/ 1656 w 2442"/>
                <a:gd name="T25" fmla="*/ 1278 h 3593"/>
                <a:gd name="T26" fmla="*/ 1608 w 2442"/>
                <a:gd name="T27" fmla="*/ 1254 h 3593"/>
                <a:gd name="T28" fmla="*/ 2122 w 2442"/>
                <a:gd name="T29" fmla="*/ 1350 h 3593"/>
                <a:gd name="T30" fmla="*/ 36 w 2442"/>
                <a:gd name="T31" fmla="*/ 0 h 3593"/>
                <a:gd name="T32" fmla="*/ 67 w 2442"/>
                <a:gd name="T33" fmla="*/ 14 h 3593"/>
                <a:gd name="T34" fmla="*/ 540 w 2442"/>
                <a:gd name="T35" fmla="*/ 575 h 3593"/>
                <a:gd name="T36" fmla="*/ 608 w 2442"/>
                <a:gd name="T37" fmla="*/ 585 h 3593"/>
                <a:gd name="T38" fmla="*/ 673 w 2442"/>
                <a:gd name="T39" fmla="*/ 647 h 3593"/>
                <a:gd name="T40" fmla="*/ 1395 w 2442"/>
                <a:gd name="T41" fmla="*/ 845 h 3593"/>
                <a:gd name="T42" fmla="*/ 1445 w 2442"/>
                <a:gd name="T43" fmla="*/ 869 h 3593"/>
                <a:gd name="T44" fmla="*/ 1535 w 2442"/>
                <a:gd name="T45" fmla="*/ 873 h 3593"/>
                <a:gd name="T46" fmla="*/ 1546 w 2442"/>
                <a:gd name="T47" fmla="*/ 841 h 3593"/>
                <a:gd name="T48" fmla="*/ 1646 w 2442"/>
                <a:gd name="T49" fmla="*/ 832 h 3593"/>
                <a:gd name="T50" fmla="*/ 1676 w 2442"/>
                <a:gd name="T51" fmla="*/ 850 h 3593"/>
                <a:gd name="T52" fmla="*/ 1631 w 2442"/>
                <a:gd name="T53" fmla="*/ 1159 h 3593"/>
                <a:gd name="T54" fmla="*/ 1786 w 2442"/>
                <a:gd name="T55" fmla="*/ 851 h 3593"/>
                <a:gd name="T56" fmla="*/ 1845 w 2442"/>
                <a:gd name="T57" fmla="*/ 837 h 3593"/>
                <a:gd name="T58" fmla="*/ 1938 w 2442"/>
                <a:gd name="T59" fmla="*/ 844 h 3593"/>
                <a:gd name="T60" fmla="*/ 2029 w 2442"/>
                <a:gd name="T61" fmla="*/ 869 h 3593"/>
                <a:gd name="T62" fmla="*/ 2117 w 2442"/>
                <a:gd name="T63" fmla="*/ 936 h 3593"/>
                <a:gd name="T64" fmla="*/ 2199 w 2442"/>
                <a:gd name="T65" fmla="*/ 1026 h 3593"/>
                <a:gd name="T66" fmla="*/ 2424 w 2442"/>
                <a:gd name="T67" fmla="*/ 1288 h 3593"/>
                <a:gd name="T68" fmla="*/ 2442 w 2442"/>
                <a:gd name="T69" fmla="*/ 1337 h 3593"/>
                <a:gd name="T70" fmla="*/ 2420 w 2442"/>
                <a:gd name="T71" fmla="*/ 1396 h 3593"/>
                <a:gd name="T72" fmla="*/ 2370 w 2442"/>
                <a:gd name="T73" fmla="*/ 1494 h 3593"/>
                <a:gd name="T74" fmla="*/ 2312 w 2442"/>
                <a:gd name="T75" fmla="*/ 1611 h 3593"/>
                <a:gd name="T76" fmla="*/ 2255 w 2442"/>
                <a:gd name="T77" fmla="*/ 1724 h 3593"/>
                <a:gd name="T78" fmla="*/ 2212 w 2442"/>
                <a:gd name="T79" fmla="*/ 1817 h 3593"/>
                <a:gd name="T80" fmla="*/ 2168 w 2442"/>
                <a:gd name="T81" fmla="*/ 1873 h 3593"/>
                <a:gd name="T82" fmla="*/ 2108 w 2442"/>
                <a:gd name="T83" fmla="*/ 1895 h 3593"/>
                <a:gd name="T84" fmla="*/ 2046 w 2442"/>
                <a:gd name="T85" fmla="*/ 1887 h 3593"/>
                <a:gd name="T86" fmla="*/ 2009 w 2442"/>
                <a:gd name="T87" fmla="*/ 3460 h 3593"/>
                <a:gd name="T88" fmla="*/ 1986 w 2442"/>
                <a:gd name="T89" fmla="*/ 3534 h 3593"/>
                <a:gd name="T90" fmla="*/ 1927 w 2442"/>
                <a:gd name="T91" fmla="*/ 3582 h 3593"/>
                <a:gd name="T92" fmla="*/ 1814 w 2442"/>
                <a:gd name="T93" fmla="*/ 3593 h 3593"/>
                <a:gd name="T94" fmla="*/ 1739 w 2442"/>
                <a:gd name="T95" fmla="*/ 3570 h 3593"/>
                <a:gd name="T96" fmla="*/ 1691 w 2442"/>
                <a:gd name="T97" fmla="*/ 3511 h 3593"/>
                <a:gd name="T98" fmla="*/ 1680 w 2442"/>
                <a:gd name="T99" fmla="*/ 2276 h 3593"/>
                <a:gd name="T100" fmla="*/ 1542 w 2442"/>
                <a:gd name="T101" fmla="*/ 3486 h 3593"/>
                <a:gd name="T102" fmla="*/ 1506 w 2442"/>
                <a:gd name="T103" fmla="*/ 3553 h 3593"/>
                <a:gd name="T104" fmla="*/ 1438 w 2442"/>
                <a:gd name="T105" fmla="*/ 3589 h 3593"/>
                <a:gd name="T106" fmla="*/ 1323 w 2442"/>
                <a:gd name="T107" fmla="*/ 3589 h 3593"/>
                <a:gd name="T108" fmla="*/ 1256 w 2442"/>
                <a:gd name="T109" fmla="*/ 3553 h 3593"/>
                <a:gd name="T110" fmla="*/ 1220 w 2442"/>
                <a:gd name="T111" fmla="*/ 3486 h 3593"/>
                <a:gd name="T112" fmla="*/ 830 w 2442"/>
                <a:gd name="T113" fmla="*/ 1243 h 3593"/>
                <a:gd name="T114" fmla="*/ 780 w 2442"/>
                <a:gd name="T115" fmla="*/ 1237 h 3593"/>
                <a:gd name="T116" fmla="*/ 431 w 2442"/>
                <a:gd name="T117" fmla="*/ 770 h 3593"/>
                <a:gd name="T118" fmla="*/ 415 w 2442"/>
                <a:gd name="T119" fmla="*/ 699 h 3593"/>
                <a:gd name="T120" fmla="*/ 435 w 2442"/>
                <a:gd name="T121" fmla="*/ 639 h 3593"/>
                <a:gd name="T122" fmla="*/ 0 w 2442"/>
                <a:gd name="T123" fmla="*/ 35 h 3593"/>
                <a:gd name="T124" fmla="*/ 24 w 2442"/>
                <a:gd name="T125" fmla="*/ 3 h 35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442" h="3593">
                  <a:moveTo>
                    <a:pt x="1608" y="1433"/>
                  </a:moveTo>
                  <a:lnTo>
                    <a:pt x="1589" y="1437"/>
                  </a:lnTo>
                  <a:lnTo>
                    <a:pt x="1572" y="1444"/>
                  </a:lnTo>
                  <a:lnTo>
                    <a:pt x="1559" y="1457"/>
                  </a:lnTo>
                  <a:lnTo>
                    <a:pt x="1552" y="1474"/>
                  </a:lnTo>
                  <a:lnTo>
                    <a:pt x="1548" y="1493"/>
                  </a:lnTo>
                  <a:lnTo>
                    <a:pt x="1552" y="1512"/>
                  </a:lnTo>
                  <a:lnTo>
                    <a:pt x="1559" y="1528"/>
                  </a:lnTo>
                  <a:lnTo>
                    <a:pt x="1572" y="1541"/>
                  </a:lnTo>
                  <a:lnTo>
                    <a:pt x="1589" y="1550"/>
                  </a:lnTo>
                  <a:lnTo>
                    <a:pt x="1608" y="1552"/>
                  </a:lnTo>
                  <a:lnTo>
                    <a:pt x="1627" y="1550"/>
                  </a:lnTo>
                  <a:lnTo>
                    <a:pt x="1643" y="1541"/>
                  </a:lnTo>
                  <a:lnTo>
                    <a:pt x="1656" y="1528"/>
                  </a:lnTo>
                  <a:lnTo>
                    <a:pt x="1664" y="1512"/>
                  </a:lnTo>
                  <a:lnTo>
                    <a:pt x="1667" y="1493"/>
                  </a:lnTo>
                  <a:lnTo>
                    <a:pt x="1665" y="1474"/>
                  </a:lnTo>
                  <a:lnTo>
                    <a:pt x="1656" y="1457"/>
                  </a:lnTo>
                  <a:lnTo>
                    <a:pt x="1643" y="1444"/>
                  </a:lnTo>
                  <a:lnTo>
                    <a:pt x="1627" y="1437"/>
                  </a:lnTo>
                  <a:lnTo>
                    <a:pt x="1608" y="1433"/>
                  </a:lnTo>
                  <a:close/>
                  <a:moveTo>
                    <a:pt x="1608" y="1254"/>
                  </a:moveTo>
                  <a:lnTo>
                    <a:pt x="1589" y="1257"/>
                  </a:lnTo>
                  <a:lnTo>
                    <a:pt x="1572" y="1265"/>
                  </a:lnTo>
                  <a:lnTo>
                    <a:pt x="1559" y="1278"/>
                  </a:lnTo>
                  <a:lnTo>
                    <a:pt x="1552" y="1295"/>
                  </a:lnTo>
                  <a:lnTo>
                    <a:pt x="1548" y="1313"/>
                  </a:lnTo>
                  <a:lnTo>
                    <a:pt x="1552" y="1333"/>
                  </a:lnTo>
                  <a:lnTo>
                    <a:pt x="1559" y="1349"/>
                  </a:lnTo>
                  <a:lnTo>
                    <a:pt x="1572" y="1362"/>
                  </a:lnTo>
                  <a:lnTo>
                    <a:pt x="1589" y="1370"/>
                  </a:lnTo>
                  <a:lnTo>
                    <a:pt x="1608" y="1373"/>
                  </a:lnTo>
                  <a:lnTo>
                    <a:pt x="1627" y="1370"/>
                  </a:lnTo>
                  <a:lnTo>
                    <a:pt x="1643" y="1362"/>
                  </a:lnTo>
                  <a:lnTo>
                    <a:pt x="1656" y="1349"/>
                  </a:lnTo>
                  <a:lnTo>
                    <a:pt x="1664" y="1333"/>
                  </a:lnTo>
                  <a:lnTo>
                    <a:pt x="1667" y="1313"/>
                  </a:lnTo>
                  <a:lnTo>
                    <a:pt x="1665" y="1295"/>
                  </a:lnTo>
                  <a:lnTo>
                    <a:pt x="1656" y="1278"/>
                  </a:lnTo>
                  <a:lnTo>
                    <a:pt x="1643" y="1265"/>
                  </a:lnTo>
                  <a:lnTo>
                    <a:pt x="1627" y="1257"/>
                  </a:lnTo>
                  <a:lnTo>
                    <a:pt x="1608" y="1254"/>
                  </a:lnTo>
                  <a:close/>
                  <a:moveTo>
                    <a:pt x="2011" y="1215"/>
                  </a:moveTo>
                  <a:lnTo>
                    <a:pt x="2011" y="1602"/>
                  </a:lnTo>
                  <a:lnTo>
                    <a:pt x="2122" y="1350"/>
                  </a:lnTo>
                  <a:lnTo>
                    <a:pt x="2069" y="1282"/>
                  </a:lnTo>
                  <a:lnTo>
                    <a:pt x="2011" y="1215"/>
                  </a:lnTo>
                  <a:close/>
                  <a:moveTo>
                    <a:pt x="36" y="0"/>
                  </a:moveTo>
                  <a:lnTo>
                    <a:pt x="47" y="1"/>
                  </a:lnTo>
                  <a:lnTo>
                    <a:pt x="58" y="7"/>
                  </a:lnTo>
                  <a:lnTo>
                    <a:pt x="67" y="14"/>
                  </a:lnTo>
                  <a:lnTo>
                    <a:pt x="494" y="590"/>
                  </a:lnTo>
                  <a:lnTo>
                    <a:pt x="517" y="581"/>
                  </a:lnTo>
                  <a:lnTo>
                    <a:pt x="540" y="575"/>
                  </a:lnTo>
                  <a:lnTo>
                    <a:pt x="562" y="574"/>
                  </a:lnTo>
                  <a:lnTo>
                    <a:pt x="585" y="577"/>
                  </a:lnTo>
                  <a:lnTo>
                    <a:pt x="608" y="585"/>
                  </a:lnTo>
                  <a:lnTo>
                    <a:pt x="630" y="599"/>
                  </a:lnTo>
                  <a:lnTo>
                    <a:pt x="651" y="620"/>
                  </a:lnTo>
                  <a:lnTo>
                    <a:pt x="673" y="647"/>
                  </a:lnTo>
                  <a:lnTo>
                    <a:pt x="875" y="932"/>
                  </a:lnTo>
                  <a:lnTo>
                    <a:pt x="1376" y="845"/>
                  </a:lnTo>
                  <a:lnTo>
                    <a:pt x="1395" y="845"/>
                  </a:lnTo>
                  <a:lnTo>
                    <a:pt x="1414" y="849"/>
                  </a:lnTo>
                  <a:lnTo>
                    <a:pt x="1430" y="857"/>
                  </a:lnTo>
                  <a:lnTo>
                    <a:pt x="1445" y="869"/>
                  </a:lnTo>
                  <a:lnTo>
                    <a:pt x="1457" y="885"/>
                  </a:lnTo>
                  <a:lnTo>
                    <a:pt x="1584" y="1159"/>
                  </a:lnTo>
                  <a:lnTo>
                    <a:pt x="1535" y="873"/>
                  </a:lnTo>
                  <a:lnTo>
                    <a:pt x="1534" y="861"/>
                  </a:lnTo>
                  <a:lnTo>
                    <a:pt x="1538" y="850"/>
                  </a:lnTo>
                  <a:lnTo>
                    <a:pt x="1546" y="841"/>
                  </a:lnTo>
                  <a:lnTo>
                    <a:pt x="1556" y="834"/>
                  </a:lnTo>
                  <a:lnTo>
                    <a:pt x="1568" y="832"/>
                  </a:lnTo>
                  <a:lnTo>
                    <a:pt x="1646" y="832"/>
                  </a:lnTo>
                  <a:lnTo>
                    <a:pt x="1658" y="834"/>
                  </a:lnTo>
                  <a:lnTo>
                    <a:pt x="1668" y="841"/>
                  </a:lnTo>
                  <a:lnTo>
                    <a:pt x="1676" y="850"/>
                  </a:lnTo>
                  <a:lnTo>
                    <a:pt x="1680" y="861"/>
                  </a:lnTo>
                  <a:lnTo>
                    <a:pt x="1680" y="873"/>
                  </a:lnTo>
                  <a:lnTo>
                    <a:pt x="1631" y="1159"/>
                  </a:lnTo>
                  <a:lnTo>
                    <a:pt x="1760" y="881"/>
                  </a:lnTo>
                  <a:lnTo>
                    <a:pt x="1771" y="864"/>
                  </a:lnTo>
                  <a:lnTo>
                    <a:pt x="1786" y="851"/>
                  </a:lnTo>
                  <a:lnTo>
                    <a:pt x="1805" y="841"/>
                  </a:lnTo>
                  <a:lnTo>
                    <a:pt x="1824" y="838"/>
                  </a:lnTo>
                  <a:lnTo>
                    <a:pt x="1845" y="837"/>
                  </a:lnTo>
                  <a:lnTo>
                    <a:pt x="1872" y="838"/>
                  </a:lnTo>
                  <a:lnTo>
                    <a:pt x="1903" y="840"/>
                  </a:lnTo>
                  <a:lnTo>
                    <a:pt x="1938" y="844"/>
                  </a:lnTo>
                  <a:lnTo>
                    <a:pt x="1977" y="851"/>
                  </a:lnTo>
                  <a:lnTo>
                    <a:pt x="2004" y="858"/>
                  </a:lnTo>
                  <a:lnTo>
                    <a:pt x="2029" y="869"/>
                  </a:lnTo>
                  <a:lnTo>
                    <a:pt x="2054" y="884"/>
                  </a:lnTo>
                  <a:lnTo>
                    <a:pt x="2086" y="908"/>
                  </a:lnTo>
                  <a:lnTo>
                    <a:pt x="2117" y="936"/>
                  </a:lnTo>
                  <a:lnTo>
                    <a:pt x="2145" y="965"/>
                  </a:lnTo>
                  <a:lnTo>
                    <a:pt x="2172" y="996"/>
                  </a:lnTo>
                  <a:lnTo>
                    <a:pt x="2199" y="1026"/>
                  </a:lnTo>
                  <a:lnTo>
                    <a:pt x="2224" y="1056"/>
                  </a:lnTo>
                  <a:lnTo>
                    <a:pt x="2325" y="1170"/>
                  </a:lnTo>
                  <a:lnTo>
                    <a:pt x="2424" y="1288"/>
                  </a:lnTo>
                  <a:lnTo>
                    <a:pt x="2434" y="1302"/>
                  </a:lnTo>
                  <a:lnTo>
                    <a:pt x="2440" y="1320"/>
                  </a:lnTo>
                  <a:lnTo>
                    <a:pt x="2442" y="1337"/>
                  </a:lnTo>
                  <a:lnTo>
                    <a:pt x="2440" y="1355"/>
                  </a:lnTo>
                  <a:lnTo>
                    <a:pt x="2433" y="1371"/>
                  </a:lnTo>
                  <a:lnTo>
                    <a:pt x="2420" y="1396"/>
                  </a:lnTo>
                  <a:lnTo>
                    <a:pt x="2405" y="1426"/>
                  </a:lnTo>
                  <a:lnTo>
                    <a:pt x="2388" y="1459"/>
                  </a:lnTo>
                  <a:lnTo>
                    <a:pt x="2370" y="1494"/>
                  </a:lnTo>
                  <a:lnTo>
                    <a:pt x="2351" y="1532"/>
                  </a:lnTo>
                  <a:lnTo>
                    <a:pt x="2332" y="1572"/>
                  </a:lnTo>
                  <a:lnTo>
                    <a:pt x="2312" y="1611"/>
                  </a:lnTo>
                  <a:lnTo>
                    <a:pt x="2292" y="1650"/>
                  </a:lnTo>
                  <a:lnTo>
                    <a:pt x="2273" y="1688"/>
                  </a:lnTo>
                  <a:lnTo>
                    <a:pt x="2255" y="1724"/>
                  </a:lnTo>
                  <a:lnTo>
                    <a:pt x="2239" y="1759"/>
                  </a:lnTo>
                  <a:lnTo>
                    <a:pt x="2225" y="1790"/>
                  </a:lnTo>
                  <a:lnTo>
                    <a:pt x="2212" y="1817"/>
                  </a:lnTo>
                  <a:lnTo>
                    <a:pt x="2200" y="1840"/>
                  </a:lnTo>
                  <a:lnTo>
                    <a:pt x="2184" y="1859"/>
                  </a:lnTo>
                  <a:lnTo>
                    <a:pt x="2168" y="1873"/>
                  </a:lnTo>
                  <a:lnTo>
                    <a:pt x="2149" y="1884"/>
                  </a:lnTo>
                  <a:lnTo>
                    <a:pt x="2129" y="1891"/>
                  </a:lnTo>
                  <a:lnTo>
                    <a:pt x="2108" y="1895"/>
                  </a:lnTo>
                  <a:lnTo>
                    <a:pt x="2087" y="1896"/>
                  </a:lnTo>
                  <a:lnTo>
                    <a:pt x="2066" y="1892"/>
                  </a:lnTo>
                  <a:lnTo>
                    <a:pt x="2046" y="1887"/>
                  </a:lnTo>
                  <a:lnTo>
                    <a:pt x="2026" y="1879"/>
                  </a:lnTo>
                  <a:lnTo>
                    <a:pt x="2008" y="1868"/>
                  </a:lnTo>
                  <a:lnTo>
                    <a:pt x="2009" y="3460"/>
                  </a:lnTo>
                  <a:lnTo>
                    <a:pt x="2005" y="3486"/>
                  </a:lnTo>
                  <a:lnTo>
                    <a:pt x="1998" y="3511"/>
                  </a:lnTo>
                  <a:lnTo>
                    <a:pt x="1986" y="3534"/>
                  </a:lnTo>
                  <a:lnTo>
                    <a:pt x="1969" y="3553"/>
                  </a:lnTo>
                  <a:lnTo>
                    <a:pt x="1950" y="3570"/>
                  </a:lnTo>
                  <a:lnTo>
                    <a:pt x="1927" y="3582"/>
                  </a:lnTo>
                  <a:lnTo>
                    <a:pt x="1902" y="3589"/>
                  </a:lnTo>
                  <a:lnTo>
                    <a:pt x="1876" y="3593"/>
                  </a:lnTo>
                  <a:lnTo>
                    <a:pt x="1814" y="3593"/>
                  </a:lnTo>
                  <a:lnTo>
                    <a:pt x="1787" y="3589"/>
                  </a:lnTo>
                  <a:lnTo>
                    <a:pt x="1762" y="3582"/>
                  </a:lnTo>
                  <a:lnTo>
                    <a:pt x="1739" y="3570"/>
                  </a:lnTo>
                  <a:lnTo>
                    <a:pt x="1720" y="3553"/>
                  </a:lnTo>
                  <a:lnTo>
                    <a:pt x="1703" y="3534"/>
                  </a:lnTo>
                  <a:lnTo>
                    <a:pt x="1691" y="3511"/>
                  </a:lnTo>
                  <a:lnTo>
                    <a:pt x="1684" y="3486"/>
                  </a:lnTo>
                  <a:lnTo>
                    <a:pt x="1680" y="3460"/>
                  </a:lnTo>
                  <a:lnTo>
                    <a:pt x="1680" y="2276"/>
                  </a:lnTo>
                  <a:lnTo>
                    <a:pt x="1544" y="2276"/>
                  </a:lnTo>
                  <a:lnTo>
                    <a:pt x="1544" y="3460"/>
                  </a:lnTo>
                  <a:lnTo>
                    <a:pt x="1542" y="3486"/>
                  </a:lnTo>
                  <a:lnTo>
                    <a:pt x="1534" y="3511"/>
                  </a:lnTo>
                  <a:lnTo>
                    <a:pt x="1521" y="3534"/>
                  </a:lnTo>
                  <a:lnTo>
                    <a:pt x="1506" y="3553"/>
                  </a:lnTo>
                  <a:lnTo>
                    <a:pt x="1485" y="3570"/>
                  </a:lnTo>
                  <a:lnTo>
                    <a:pt x="1463" y="3582"/>
                  </a:lnTo>
                  <a:lnTo>
                    <a:pt x="1438" y="3589"/>
                  </a:lnTo>
                  <a:lnTo>
                    <a:pt x="1411" y="3593"/>
                  </a:lnTo>
                  <a:lnTo>
                    <a:pt x="1350" y="3593"/>
                  </a:lnTo>
                  <a:lnTo>
                    <a:pt x="1323" y="3589"/>
                  </a:lnTo>
                  <a:lnTo>
                    <a:pt x="1298" y="3582"/>
                  </a:lnTo>
                  <a:lnTo>
                    <a:pt x="1275" y="3570"/>
                  </a:lnTo>
                  <a:lnTo>
                    <a:pt x="1256" y="3553"/>
                  </a:lnTo>
                  <a:lnTo>
                    <a:pt x="1239" y="3534"/>
                  </a:lnTo>
                  <a:lnTo>
                    <a:pt x="1227" y="3511"/>
                  </a:lnTo>
                  <a:lnTo>
                    <a:pt x="1220" y="3486"/>
                  </a:lnTo>
                  <a:lnTo>
                    <a:pt x="1217" y="3460"/>
                  </a:lnTo>
                  <a:lnTo>
                    <a:pt x="1217" y="1164"/>
                  </a:lnTo>
                  <a:lnTo>
                    <a:pt x="830" y="1243"/>
                  </a:lnTo>
                  <a:lnTo>
                    <a:pt x="813" y="1246"/>
                  </a:lnTo>
                  <a:lnTo>
                    <a:pt x="795" y="1243"/>
                  </a:lnTo>
                  <a:lnTo>
                    <a:pt x="780" y="1237"/>
                  </a:lnTo>
                  <a:lnTo>
                    <a:pt x="766" y="1227"/>
                  </a:lnTo>
                  <a:lnTo>
                    <a:pt x="754" y="1214"/>
                  </a:lnTo>
                  <a:lnTo>
                    <a:pt x="431" y="770"/>
                  </a:lnTo>
                  <a:lnTo>
                    <a:pt x="420" y="745"/>
                  </a:lnTo>
                  <a:lnTo>
                    <a:pt x="415" y="722"/>
                  </a:lnTo>
                  <a:lnTo>
                    <a:pt x="415" y="699"/>
                  </a:lnTo>
                  <a:lnTo>
                    <a:pt x="418" y="677"/>
                  </a:lnTo>
                  <a:lnTo>
                    <a:pt x="426" y="658"/>
                  </a:lnTo>
                  <a:lnTo>
                    <a:pt x="435" y="639"/>
                  </a:lnTo>
                  <a:lnTo>
                    <a:pt x="9" y="63"/>
                  </a:lnTo>
                  <a:lnTo>
                    <a:pt x="1" y="49"/>
                  </a:lnTo>
                  <a:lnTo>
                    <a:pt x="0" y="35"/>
                  </a:lnTo>
                  <a:lnTo>
                    <a:pt x="4" y="21"/>
                  </a:lnTo>
                  <a:lnTo>
                    <a:pt x="13" y="9"/>
                  </a:lnTo>
                  <a:lnTo>
                    <a:pt x="24" y="3"/>
                  </a:lnTo>
                  <a:lnTo>
                    <a:pt x="36" y="0"/>
                  </a:lnTo>
                  <a:close/>
                </a:path>
              </a:pathLst>
            </a:custGeom>
            <a:grpFill/>
            <a:ln w="0">
              <a:noFill/>
              <a:prstDash val="solid"/>
              <a:round/>
            </a:ln>
          </p:spPr>
          <p:txBody>
            <a:bodyPr vert="horz" wrap="square" lIns="109728" tIns="54864" rIns="109728" bIns="54864"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bg-BG" sz="2160" b="0" i="0" u="none" strike="noStrike" kern="1200" cap="none" spc="0" normalizeH="0" baseline="0" noProof="0">
                <a:ln>
                  <a:noFill/>
                </a:ln>
                <a:solidFill>
                  <a:prstClr val="black"/>
                </a:solidFill>
                <a:effectLst/>
                <a:uLnTx/>
                <a:uFillTx/>
                <a:latin typeface="等线" panose="02010600030101010101" charset="-122"/>
                <a:ea typeface="+mn-ea"/>
                <a:cs typeface="+mn-cs"/>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出自【趣你的PPT】(微信:qunideppt)：最优质的PPT资源库"/>
          <p:cNvSpPr txBox="1"/>
          <p:nvPr/>
        </p:nvSpPr>
        <p:spPr>
          <a:xfrm>
            <a:off x="359530" y="981619"/>
            <a:ext cx="3363378" cy="337528"/>
          </a:xfrm>
          <a:prstGeom prst="rect">
            <a:avLst/>
          </a:prstGeom>
          <a:noFill/>
        </p:spPr>
        <p:txBody>
          <a:bodyPr wrap="square" lIns="0" tIns="0" rIns="0" bIns="0" rtlCol="0" anchor="t" anchorCtr="0">
            <a:spAutoFit/>
          </a:bodyPr>
          <a:lstStyle/>
          <a:p>
            <a:pPr defTabSz="1216660">
              <a:lnSpc>
                <a:spcPct val="120000"/>
              </a:lnSpc>
              <a:spcBef>
                <a:spcPct val="20000"/>
              </a:spcBef>
              <a:defRPr/>
            </a:pPr>
            <a:r>
              <a:rPr lang="en-US" sz="2000" b="1" dirty="0" err="1">
                <a:solidFill>
                  <a:srgbClr val="262626"/>
                </a:solidFill>
                <a:latin typeface="Arial" panose="020B0604020202020204" pitchFamily="34" charset="0"/>
                <a:ea typeface="微软雅黑" panose="020B0503020204020204" pitchFamily="34" charset="-122"/>
                <a:sym typeface="Arial" panose="020B0604020202020204" pitchFamily="34" charset="0"/>
              </a:rPr>
              <a:t>Gemm_SRAM.mlu</a:t>
            </a:r>
            <a:r>
              <a:rPr lang="zh-CN" altLang="en-US" sz="2000" b="1" dirty="0">
                <a:solidFill>
                  <a:srgbClr val="262626"/>
                </a:solidFill>
                <a:latin typeface="Arial" panose="020B0604020202020204" pitchFamily="34" charset="0"/>
                <a:ea typeface="微软雅黑" panose="020B0503020204020204" pitchFamily="34" charset="-122"/>
                <a:sym typeface="Arial" panose="020B0604020202020204" pitchFamily="34" charset="0"/>
              </a:rPr>
              <a:t>核心代码</a:t>
            </a:r>
            <a:endParaRPr lang="en-US" sz="2000" b="1" dirty="0">
              <a:solidFill>
                <a:srgbClr val="262626"/>
              </a:solidFill>
              <a:latin typeface="Arial" panose="020B0604020202020204" pitchFamily="34" charset="0"/>
              <a:ea typeface="微软雅黑" panose="020B0503020204020204" pitchFamily="34" charset="-122"/>
              <a:sym typeface="Arial" panose="020B0604020202020204" pitchFamily="34" charset="0"/>
            </a:endParaRPr>
          </a:p>
        </p:txBody>
      </p:sp>
      <p:sp>
        <p:nvSpPr>
          <p:cNvPr id="34" name="出自【趣你的PPT】(微信:qunideppt)：最优质的PPT资源库"/>
          <p:cNvSpPr/>
          <p:nvPr/>
        </p:nvSpPr>
        <p:spPr>
          <a:xfrm>
            <a:off x="9173243" y="1598648"/>
            <a:ext cx="2816593" cy="4394473"/>
          </a:xfrm>
          <a:prstGeom prst="rect">
            <a:avLst/>
          </a:prstGeom>
          <a:noFill/>
        </p:spPr>
        <p:txBody>
          <a:bodyPr wrap="square" lIns="0" tIns="0" rIns="0" bIns="0" rtlCol="0" anchor="t" anchorCtr="0">
            <a:spAutoFit/>
          </a:bodyPr>
          <a:lstStyle/>
          <a:p>
            <a:pPr>
              <a:lnSpc>
                <a:spcPct val="150000"/>
              </a:lnSpc>
              <a:spcBef>
                <a:spcPct val="0"/>
              </a:spcBef>
              <a:buNone/>
            </a:pPr>
            <a:r>
              <a:rPr lang="zh-CN" altLang="en-US" sz="1600" b="0" i="0" dirty="0">
                <a:solidFill>
                  <a:srgbClr val="333333"/>
                </a:solidFill>
                <a:effectLst/>
                <a:latin typeface="-apple-system"/>
              </a:rPr>
              <a:t>考虑到搭配每个</a:t>
            </a:r>
            <a:r>
              <a:rPr lang="en-US" altLang="zh-CN" sz="1600" b="0" i="0" dirty="0">
                <a:solidFill>
                  <a:srgbClr val="333333"/>
                </a:solidFill>
                <a:effectLst/>
                <a:latin typeface="-apple-system"/>
              </a:rPr>
              <a:t>Cluster</a:t>
            </a:r>
            <a:r>
              <a:rPr lang="zh-CN" altLang="en-US" sz="1600" b="0" i="0" dirty="0">
                <a:solidFill>
                  <a:srgbClr val="333333"/>
                </a:solidFill>
                <a:effectLst/>
                <a:latin typeface="-apple-system"/>
              </a:rPr>
              <a:t>有一个共享的</a:t>
            </a:r>
            <a:r>
              <a:rPr lang="en-US" altLang="zh-CN" sz="1600" b="0" i="0" dirty="0">
                <a:solidFill>
                  <a:srgbClr val="333333"/>
                </a:solidFill>
                <a:effectLst/>
                <a:latin typeface="-apple-system"/>
              </a:rPr>
              <a:t>SRAM</a:t>
            </a:r>
            <a:r>
              <a:rPr lang="zh-CN" altLang="en-US" sz="1600" b="0" i="0" dirty="0">
                <a:solidFill>
                  <a:srgbClr val="333333"/>
                </a:solidFill>
                <a:effectLst/>
                <a:latin typeface="-apple-system"/>
              </a:rPr>
              <a:t>，我们将数据先从</a:t>
            </a:r>
            <a:r>
              <a:rPr lang="en-US" altLang="zh-CN" sz="1600" b="0" i="0" dirty="0">
                <a:solidFill>
                  <a:srgbClr val="333333"/>
                </a:solidFill>
                <a:effectLst/>
                <a:latin typeface="-apple-system"/>
              </a:rPr>
              <a:t>GDRAM</a:t>
            </a:r>
            <a:r>
              <a:rPr lang="zh-CN" altLang="en-US" sz="1600" b="0" i="0" dirty="0">
                <a:solidFill>
                  <a:srgbClr val="333333"/>
                </a:solidFill>
                <a:effectLst/>
                <a:latin typeface="-apple-system"/>
              </a:rPr>
              <a:t>拷贝到</a:t>
            </a:r>
            <a:r>
              <a:rPr lang="en-US" altLang="zh-CN" sz="1600" b="0" i="0" dirty="0">
                <a:solidFill>
                  <a:srgbClr val="333333"/>
                </a:solidFill>
                <a:effectLst/>
                <a:latin typeface="-apple-system"/>
              </a:rPr>
              <a:t>SRAM</a:t>
            </a:r>
            <a:r>
              <a:rPr lang="zh-CN" altLang="en-US" sz="1600" b="0" i="0" dirty="0">
                <a:solidFill>
                  <a:srgbClr val="333333"/>
                </a:solidFill>
                <a:effectLst/>
                <a:latin typeface="-apple-system"/>
              </a:rPr>
              <a:t>，再从</a:t>
            </a:r>
            <a:r>
              <a:rPr lang="en-US" altLang="zh-CN" sz="1600" b="0" i="0" dirty="0">
                <a:solidFill>
                  <a:srgbClr val="333333"/>
                </a:solidFill>
                <a:effectLst/>
                <a:latin typeface="-apple-system"/>
              </a:rPr>
              <a:t>SRAM</a:t>
            </a:r>
            <a:r>
              <a:rPr lang="zh-CN" altLang="en-US" sz="1600" b="0" i="0" dirty="0">
                <a:solidFill>
                  <a:srgbClr val="333333"/>
                </a:solidFill>
                <a:effectLst/>
                <a:latin typeface="-apple-system"/>
              </a:rPr>
              <a:t>分发到</a:t>
            </a:r>
            <a:r>
              <a:rPr lang="en-US" altLang="zh-CN" sz="1600" b="0" i="0" dirty="0">
                <a:solidFill>
                  <a:srgbClr val="333333"/>
                </a:solidFill>
                <a:effectLst/>
                <a:latin typeface="-apple-system"/>
              </a:rPr>
              <a:t>NRAM/WRAM</a:t>
            </a:r>
            <a:r>
              <a:rPr lang="zh-CN" altLang="en-US" sz="1600" b="0" i="0" dirty="0">
                <a:solidFill>
                  <a:srgbClr val="333333"/>
                </a:solidFill>
                <a:effectLst/>
                <a:latin typeface="-apple-system"/>
              </a:rPr>
              <a:t>，从而避免了带宽抢占问题。注意，因为从</a:t>
            </a:r>
            <a:r>
              <a:rPr lang="en-US" altLang="zh-CN" sz="1600" b="0" i="0" dirty="0">
                <a:solidFill>
                  <a:srgbClr val="333333"/>
                </a:solidFill>
                <a:effectLst/>
                <a:latin typeface="-apple-system"/>
              </a:rPr>
              <a:t>GDRAM</a:t>
            </a:r>
            <a:r>
              <a:rPr lang="zh-CN" altLang="en-US" sz="1600" b="0" i="0" dirty="0">
                <a:solidFill>
                  <a:srgbClr val="333333"/>
                </a:solidFill>
                <a:effectLst/>
                <a:latin typeface="-apple-system"/>
              </a:rPr>
              <a:t>拷贝数据到</a:t>
            </a:r>
            <a:r>
              <a:rPr lang="en-US" altLang="zh-CN" sz="1600" b="0" i="0" dirty="0">
                <a:solidFill>
                  <a:srgbClr val="333333"/>
                </a:solidFill>
                <a:effectLst/>
                <a:latin typeface="-apple-system"/>
              </a:rPr>
              <a:t>SRAM</a:t>
            </a:r>
            <a:r>
              <a:rPr lang="zh-CN" altLang="en-US" sz="1600" b="0" i="0" dirty="0">
                <a:solidFill>
                  <a:srgbClr val="333333"/>
                </a:solidFill>
                <a:effectLst/>
                <a:latin typeface="-apple-system"/>
              </a:rPr>
              <a:t>和从</a:t>
            </a:r>
            <a:r>
              <a:rPr lang="en-US" altLang="zh-CN" sz="1600" b="0" i="0" dirty="0">
                <a:solidFill>
                  <a:srgbClr val="333333"/>
                </a:solidFill>
                <a:effectLst/>
                <a:latin typeface="-apple-system"/>
              </a:rPr>
              <a:t>SRAM</a:t>
            </a:r>
            <a:r>
              <a:rPr lang="zh-CN" altLang="en-US" sz="1600" b="0" i="0" dirty="0">
                <a:solidFill>
                  <a:srgbClr val="333333"/>
                </a:solidFill>
                <a:effectLst/>
                <a:latin typeface="-apple-system"/>
              </a:rPr>
              <a:t>拷贝数据到</a:t>
            </a:r>
            <a:r>
              <a:rPr lang="en-US" altLang="zh-CN" sz="1600" b="0" i="0" dirty="0">
                <a:solidFill>
                  <a:srgbClr val="333333"/>
                </a:solidFill>
                <a:effectLst/>
                <a:latin typeface="-apple-system"/>
              </a:rPr>
              <a:t>GDRAM</a:t>
            </a:r>
            <a:r>
              <a:rPr lang="zh-CN" altLang="en-US" sz="1600" b="0" i="0" dirty="0">
                <a:solidFill>
                  <a:srgbClr val="333333"/>
                </a:solidFill>
                <a:effectLst/>
                <a:latin typeface="-apple-system"/>
              </a:rPr>
              <a:t>这两个操作是在两种不同功能的核上执行（普通核和</a:t>
            </a:r>
            <a:r>
              <a:rPr lang="en-US" altLang="zh-CN" sz="1600" b="0" i="0" dirty="0">
                <a:solidFill>
                  <a:srgbClr val="333333"/>
                </a:solidFill>
                <a:effectLst/>
                <a:latin typeface="-apple-system"/>
              </a:rPr>
              <a:t>Memory</a:t>
            </a:r>
            <a:r>
              <a:rPr lang="zh-CN" altLang="en-US" sz="1600" b="0" i="0" dirty="0">
                <a:solidFill>
                  <a:srgbClr val="333333"/>
                </a:solidFill>
                <a:effectLst/>
                <a:latin typeface="-apple-system"/>
              </a:rPr>
              <a:t>核），所以这两个操作可以并行执行，为保证数据一致性，需要加上同步操作。</a:t>
            </a:r>
            <a:endParaRPr lang="en-US" altLang="zh-CN" sz="1600" dirty="0">
              <a:solidFill>
                <a:srgbClr val="262626"/>
              </a:solidFill>
              <a:latin typeface="+mn-ea"/>
              <a:cs typeface="Arial" panose="020B0604020202020204" pitchFamily="34" charset="0"/>
            </a:endParaRPr>
          </a:p>
        </p:txBody>
      </p:sp>
      <p:pic>
        <p:nvPicPr>
          <p:cNvPr id="3" name="图片 2"/>
          <p:cNvPicPr>
            <a:picLocks noChangeAspect="1"/>
          </p:cNvPicPr>
          <p:nvPr/>
        </p:nvPicPr>
        <p:blipFill>
          <a:blip r:embed="rId1"/>
          <a:stretch>
            <a:fillRect/>
          </a:stretch>
        </p:blipFill>
        <p:spPr>
          <a:xfrm>
            <a:off x="359530" y="0"/>
            <a:ext cx="4189254" cy="708366"/>
          </a:xfrm>
          <a:prstGeom prst="rect">
            <a:avLst/>
          </a:prstGeom>
        </p:spPr>
      </p:pic>
      <p:grpSp>
        <p:nvGrpSpPr>
          <p:cNvPr id="31" name="Group 23出自【趣你的PPT】(微信:qunideppt)：最优质的PPT资源库"/>
          <p:cNvGrpSpPr>
            <a:grpSpLocks noChangeAspect="1"/>
          </p:cNvGrpSpPr>
          <p:nvPr/>
        </p:nvGrpSpPr>
        <p:grpSpPr>
          <a:xfrm>
            <a:off x="7786191" y="4524772"/>
            <a:ext cx="752601" cy="1107335"/>
            <a:chOff x="3140075" y="3175"/>
            <a:chExt cx="3876675" cy="5703888"/>
          </a:xfrm>
          <a:solidFill>
            <a:schemeClr val="bg1"/>
          </a:solidFill>
        </p:grpSpPr>
        <p:sp>
          <p:nvSpPr>
            <p:cNvPr id="33" name="出自【趣你的PPT】(微信:qunideppt)：最优质的PPT资源库"/>
            <p:cNvSpPr/>
            <p:nvPr/>
          </p:nvSpPr>
          <p:spPr bwMode="auto">
            <a:xfrm>
              <a:off x="5237163" y="314325"/>
              <a:ext cx="909638" cy="911225"/>
            </a:xfrm>
            <a:custGeom>
              <a:avLst/>
              <a:gdLst>
                <a:gd name="T0" fmla="*/ 287 w 573"/>
                <a:gd name="T1" fmla="*/ 0 h 574"/>
                <a:gd name="T2" fmla="*/ 329 w 573"/>
                <a:gd name="T3" fmla="*/ 4 h 574"/>
                <a:gd name="T4" fmla="*/ 369 w 573"/>
                <a:gd name="T5" fmla="*/ 14 h 574"/>
                <a:gd name="T6" fmla="*/ 407 w 573"/>
                <a:gd name="T7" fmla="*/ 28 h 574"/>
                <a:gd name="T8" fmla="*/ 443 w 573"/>
                <a:gd name="T9" fmla="*/ 47 h 574"/>
                <a:gd name="T10" fmla="*/ 475 w 573"/>
                <a:gd name="T11" fmla="*/ 71 h 574"/>
                <a:gd name="T12" fmla="*/ 503 w 573"/>
                <a:gd name="T13" fmla="*/ 100 h 574"/>
                <a:gd name="T14" fmla="*/ 527 w 573"/>
                <a:gd name="T15" fmla="*/ 131 h 574"/>
                <a:gd name="T16" fmla="*/ 547 w 573"/>
                <a:gd name="T17" fmla="*/ 166 h 574"/>
                <a:gd name="T18" fmla="*/ 561 w 573"/>
                <a:gd name="T19" fmla="*/ 204 h 574"/>
                <a:gd name="T20" fmla="*/ 571 w 573"/>
                <a:gd name="T21" fmla="*/ 245 h 574"/>
                <a:gd name="T22" fmla="*/ 573 w 573"/>
                <a:gd name="T23" fmla="*/ 287 h 574"/>
                <a:gd name="T24" fmla="*/ 571 w 573"/>
                <a:gd name="T25" fmla="*/ 330 h 574"/>
                <a:gd name="T26" fmla="*/ 561 w 573"/>
                <a:gd name="T27" fmla="*/ 370 h 574"/>
                <a:gd name="T28" fmla="*/ 547 w 573"/>
                <a:gd name="T29" fmla="*/ 408 h 574"/>
                <a:gd name="T30" fmla="*/ 527 w 573"/>
                <a:gd name="T31" fmla="*/ 444 h 574"/>
                <a:gd name="T32" fmla="*/ 503 w 573"/>
                <a:gd name="T33" fmla="*/ 476 h 574"/>
                <a:gd name="T34" fmla="*/ 475 w 573"/>
                <a:gd name="T35" fmla="*/ 504 h 574"/>
                <a:gd name="T36" fmla="*/ 443 w 573"/>
                <a:gd name="T37" fmla="*/ 528 h 574"/>
                <a:gd name="T38" fmla="*/ 407 w 573"/>
                <a:gd name="T39" fmla="*/ 548 h 574"/>
                <a:gd name="T40" fmla="*/ 369 w 573"/>
                <a:gd name="T41" fmla="*/ 562 h 574"/>
                <a:gd name="T42" fmla="*/ 329 w 573"/>
                <a:gd name="T43" fmla="*/ 571 h 574"/>
                <a:gd name="T44" fmla="*/ 287 w 573"/>
                <a:gd name="T45" fmla="*/ 574 h 574"/>
                <a:gd name="T46" fmla="*/ 245 w 573"/>
                <a:gd name="T47" fmla="*/ 571 h 574"/>
                <a:gd name="T48" fmla="*/ 204 w 573"/>
                <a:gd name="T49" fmla="*/ 562 h 574"/>
                <a:gd name="T50" fmla="*/ 166 w 573"/>
                <a:gd name="T51" fmla="*/ 548 h 574"/>
                <a:gd name="T52" fmla="*/ 130 w 573"/>
                <a:gd name="T53" fmla="*/ 528 h 574"/>
                <a:gd name="T54" fmla="*/ 98 w 573"/>
                <a:gd name="T55" fmla="*/ 504 h 574"/>
                <a:gd name="T56" fmla="*/ 70 w 573"/>
                <a:gd name="T57" fmla="*/ 476 h 574"/>
                <a:gd name="T58" fmla="*/ 46 w 573"/>
                <a:gd name="T59" fmla="*/ 444 h 574"/>
                <a:gd name="T60" fmla="*/ 26 w 573"/>
                <a:gd name="T61" fmla="*/ 408 h 574"/>
                <a:gd name="T62" fmla="*/ 12 w 573"/>
                <a:gd name="T63" fmla="*/ 370 h 574"/>
                <a:gd name="T64" fmla="*/ 2 w 573"/>
                <a:gd name="T65" fmla="*/ 330 h 574"/>
                <a:gd name="T66" fmla="*/ 0 w 573"/>
                <a:gd name="T67" fmla="*/ 287 h 574"/>
                <a:gd name="T68" fmla="*/ 2 w 573"/>
                <a:gd name="T69" fmla="*/ 245 h 574"/>
                <a:gd name="T70" fmla="*/ 12 w 573"/>
                <a:gd name="T71" fmla="*/ 204 h 574"/>
                <a:gd name="T72" fmla="*/ 26 w 573"/>
                <a:gd name="T73" fmla="*/ 166 h 574"/>
                <a:gd name="T74" fmla="*/ 46 w 573"/>
                <a:gd name="T75" fmla="*/ 131 h 574"/>
                <a:gd name="T76" fmla="*/ 70 w 573"/>
                <a:gd name="T77" fmla="*/ 100 h 574"/>
                <a:gd name="T78" fmla="*/ 98 w 573"/>
                <a:gd name="T79" fmla="*/ 71 h 574"/>
                <a:gd name="T80" fmla="*/ 130 w 573"/>
                <a:gd name="T81" fmla="*/ 47 h 574"/>
                <a:gd name="T82" fmla="*/ 166 w 573"/>
                <a:gd name="T83" fmla="*/ 28 h 574"/>
                <a:gd name="T84" fmla="*/ 204 w 573"/>
                <a:gd name="T85" fmla="*/ 14 h 574"/>
                <a:gd name="T86" fmla="*/ 245 w 573"/>
                <a:gd name="T87" fmla="*/ 4 h 574"/>
                <a:gd name="T88" fmla="*/ 287 w 573"/>
                <a:gd name="T89" fmla="*/ 0 h 5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73" h="574">
                  <a:moveTo>
                    <a:pt x="287" y="0"/>
                  </a:moveTo>
                  <a:lnTo>
                    <a:pt x="329" y="4"/>
                  </a:lnTo>
                  <a:lnTo>
                    <a:pt x="369" y="14"/>
                  </a:lnTo>
                  <a:lnTo>
                    <a:pt x="407" y="28"/>
                  </a:lnTo>
                  <a:lnTo>
                    <a:pt x="443" y="47"/>
                  </a:lnTo>
                  <a:lnTo>
                    <a:pt x="475" y="71"/>
                  </a:lnTo>
                  <a:lnTo>
                    <a:pt x="503" y="100"/>
                  </a:lnTo>
                  <a:lnTo>
                    <a:pt x="527" y="131"/>
                  </a:lnTo>
                  <a:lnTo>
                    <a:pt x="547" y="166"/>
                  </a:lnTo>
                  <a:lnTo>
                    <a:pt x="561" y="204"/>
                  </a:lnTo>
                  <a:lnTo>
                    <a:pt x="571" y="245"/>
                  </a:lnTo>
                  <a:lnTo>
                    <a:pt x="573" y="287"/>
                  </a:lnTo>
                  <a:lnTo>
                    <a:pt x="571" y="330"/>
                  </a:lnTo>
                  <a:lnTo>
                    <a:pt x="561" y="370"/>
                  </a:lnTo>
                  <a:lnTo>
                    <a:pt x="547" y="408"/>
                  </a:lnTo>
                  <a:lnTo>
                    <a:pt x="527" y="444"/>
                  </a:lnTo>
                  <a:lnTo>
                    <a:pt x="503" y="476"/>
                  </a:lnTo>
                  <a:lnTo>
                    <a:pt x="475" y="504"/>
                  </a:lnTo>
                  <a:lnTo>
                    <a:pt x="443" y="528"/>
                  </a:lnTo>
                  <a:lnTo>
                    <a:pt x="407" y="548"/>
                  </a:lnTo>
                  <a:lnTo>
                    <a:pt x="369" y="562"/>
                  </a:lnTo>
                  <a:lnTo>
                    <a:pt x="329" y="571"/>
                  </a:lnTo>
                  <a:lnTo>
                    <a:pt x="287" y="574"/>
                  </a:lnTo>
                  <a:lnTo>
                    <a:pt x="245" y="571"/>
                  </a:lnTo>
                  <a:lnTo>
                    <a:pt x="204" y="562"/>
                  </a:lnTo>
                  <a:lnTo>
                    <a:pt x="166" y="548"/>
                  </a:lnTo>
                  <a:lnTo>
                    <a:pt x="130" y="528"/>
                  </a:lnTo>
                  <a:lnTo>
                    <a:pt x="98" y="504"/>
                  </a:lnTo>
                  <a:lnTo>
                    <a:pt x="70" y="476"/>
                  </a:lnTo>
                  <a:lnTo>
                    <a:pt x="46" y="444"/>
                  </a:lnTo>
                  <a:lnTo>
                    <a:pt x="26" y="408"/>
                  </a:lnTo>
                  <a:lnTo>
                    <a:pt x="12" y="370"/>
                  </a:lnTo>
                  <a:lnTo>
                    <a:pt x="2" y="330"/>
                  </a:lnTo>
                  <a:lnTo>
                    <a:pt x="0" y="287"/>
                  </a:lnTo>
                  <a:lnTo>
                    <a:pt x="2" y="245"/>
                  </a:lnTo>
                  <a:lnTo>
                    <a:pt x="12" y="204"/>
                  </a:lnTo>
                  <a:lnTo>
                    <a:pt x="26" y="166"/>
                  </a:lnTo>
                  <a:lnTo>
                    <a:pt x="46" y="131"/>
                  </a:lnTo>
                  <a:lnTo>
                    <a:pt x="70" y="100"/>
                  </a:lnTo>
                  <a:lnTo>
                    <a:pt x="98" y="71"/>
                  </a:lnTo>
                  <a:lnTo>
                    <a:pt x="130" y="47"/>
                  </a:lnTo>
                  <a:lnTo>
                    <a:pt x="166" y="28"/>
                  </a:lnTo>
                  <a:lnTo>
                    <a:pt x="204" y="14"/>
                  </a:lnTo>
                  <a:lnTo>
                    <a:pt x="245" y="4"/>
                  </a:lnTo>
                  <a:lnTo>
                    <a:pt x="287" y="0"/>
                  </a:lnTo>
                  <a:close/>
                </a:path>
              </a:pathLst>
            </a:custGeom>
            <a:grpFill/>
            <a:ln w="0">
              <a:noFill/>
              <a:prstDash val="solid"/>
              <a:round/>
            </a:ln>
          </p:spPr>
          <p:txBody>
            <a:bodyPr vert="horz" wrap="square" lIns="109728" tIns="54864" rIns="109728" bIns="54864"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bg-BG" sz="2160" b="0" i="0" u="none" strike="noStrike" kern="1200" cap="none" spc="0" normalizeH="0" baseline="0" noProof="0">
                <a:ln>
                  <a:noFill/>
                </a:ln>
                <a:solidFill>
                  <a:prstClr val="black"/>
                </a:solidFill>
                <a:effectLst/>
                <a:uLnTx/>
                <a:uFillTx/>
                <a:latin typeface="等线" panose="02010600030101010101" charset="-122"/>
                <a:ea typeface="+mn-ea"/>
                <a:cs typeface="+mn-cs"/>
              </a:endParaRPr>
            </a:p>
          </p:txBody>
        </p:sp>
        <p:sp>
          <p:nvSpPr>
            <p:cNvPr id="36" name="出自【趣你的PPT】(微信:qunideppt)：最优质的PPT资源库"/>
            <p:cNvSpPr>
              <a:spLocks noEditPoints="1"/>
            </p:cNvSpPr>
            <p:nvPr/>
          </p:nvSpPr>
          <p:spPr bwMode="auto">
            <a:xfrm>
              <a:off x="3140075" y="3175"/>
              <a:ext cx="3876675" cy="5703888"/>
            </a:xfrm>
            <a:custGeom>
              <a:avLst/>
              <a:gdLst>
                <a:gd name="T0" fmla="*/ 1572 w 2442"/>
                <a:gd name="T1" fmla="*/ 1444 h 3593"/>
                <a:gd name="T2" fmla="*/ 1548 w 2442"/>
                <a:gd name="T3" fmla="*/ 1493 h 3593"/>
                <a:gd name="T4" fmla="*/ 1572 w 2442"/>
                <a:gd name="T5" fmla="*/ 1541 h 3593"/>
                <a:gd name="T6" fmla="*/ 1627 w 2442"/>
                <a:gd name="T7" fmla="*/ 1550 h 3593"/>
                <a:gd name="T8" fmla="*/ 1664 w 2442"/>
                <a:gd name="T9" fmla="*/ 1512 h 3593"/>
                <a:gd name="T10" fmla="*/ 1656 w 2442"/>
                <a:gd name="T11" fmla="*/ 1457 h 3593"/>
                <a:gd name="T12" fmla="*/ 1608 w 2442"/>
                <a:gd name="T13" fmla="*/ 1433 h 3593"/>
                <a:gd name="T14" fmla="*/ 1572 w 2442"/>
                <a:gd name="T15" fmla="*/ 1265 h 3593"/>
                <a:gd name="T16" fmla="*/ 1548 w 2442"/>
                <a:gd name="T17" fmla="*/ 1313 h 3593"/>
                <a:gd name="T18" fmla="*/ 1572 w 2442"/>
                <a:gd name="T19" fmla="*/ 1362 h 3593"/>
                <a:gd name="T20" fmla="*/ 1627 w 2442"/>
                <a:gd name="T21" fmla="*/ 1370 h 3593"/>
                <a:gd name="T22" fmla="*/ 1664 w 2442"/>
                <a:gd name="T23" fmla="*/ 1333 h 3593"/>
                <a:gd name="T24" fmla="*/ 1656 w 2442"/>
                <a:gd name="T25" fmla="*/ 1278 h 3593"/>
                <a:gd name="T26" fmla="*/ 1608 w 2442"/>
                <a:gd name="T27" fmla="*/ 1254 h 3593"/>
                <a:gd name="T28" fmla="*/ 2122 w 2442"/>
                <a:gd name="T29" fmla="*/ 1350 h 3593"/>
                <a:gd name="T30" fmla="*/ 36 w 2442"/>
                <a:gd name="T31" fmla="*/ 0 h 3593"/>
                <a:gd name="T32" fmla="*/ 67 w 2442"/>
                <a:gd name="T33" fmla="*/ 14 h 3593"/>
                <a:gd name="T34" fmla="*/ 540 w 2442"/>
                <a:gd name="T35" fmla="*/ 575 h 3593"/>
                <a:gd name="T36" fmla="*/ 608 w 2442"/>
                <a:gd name="T37" fmla="*/ 585 h 3593"/>
                <a:gd name="T38" fmla="*/ 673 w 2442"/>
                <a:gd name="T39" fmla="*/ 647 h 3593"/>
                <a:gd name="T40" fmla="*/ 1395 w 2442"/>
                <a:gd name="T41" fmla="*/ 845 h 3593"/>
                <a:gd name="T42" fmla="*/ 1445 w 2442"/>
                <a:gd name="T43" fmla="*/ 869 h 3593"/>
                <a:gd name="T44" fmla="*/ 1535 w 2442"/>
                <a:gd name="T45" fmla="*/ 873 h 3593"/>
                <a:gd name="T46" fmla="*/ 1546 w 2442"/>
                <a:gd name="T47" fmla="*/ 841 h 3593"/>
                <a:gd name="T48" fmla="*/ 1646 w 2442"/>
                <a:gd name="T49" fmla="*/ 832 h 3593"/>
                <a:gd name="T50" fmla="*/ 1676 w 2442"/>
                <a:gd name="T51" fmla="*/ 850 h 3593"/>
                <a:gd name="T52" fmla="*/ 1631 w 2442"/>
                <a:gd name="T53" fmla="*/ 1159 h 3593"/>
                <a:gd name="T54" fmla="*/ 1786 w 2442"/>
                <a:gd name="T55" fmla="*/ 851 h 3593"/>
                <a:gd name="T56" fmla="*/ 1845 w 2442"/>
                <a:gd name="T57" fmla="*/ 837 h 3593"/>
                <a:gd name="T58" fmla="*/ 1938 w 2442"/>
                <a:gd name="T59" fmla="*/ 844 h 3593"/>
                <a:gd name="T60" fmla="*/ 2029 w 2442"/>
                <a:gd name="T61" fmla="*/ 869 h 3593"/>
                <a:gd name="T62" fmla="*/ 2117 w 2442"/>
                <a:gd name="T63" fmla="*/ 936 h 3593"/>
                <a:gd name="T64" fmla="*/ 2199 w 2442"/>
                <a:gd name="T65" fmla="*/ 1026 h 3593"/>
                <a:gd name="T66" fmla="*/ 2424 w 2442"/>
                <a:gd name="T67" fmla="*/ 1288 h 3593"/>
                <a:gd name="T68" fmla="*/ 2442 w 2442"/>
                <a:gd name="T69" fmla="*/ 1337 h 3593"/>
                <a:gd name="T70" fmla="*/ 2420 w 2442"/>
                <a:gd name="T71" fmla="*/ 1396 h 3593"/>
                <a:gd name="T72" fmla="*/ 2370 w 2442"/>
                <a:gd name="T73" fmla="*/ 1494 h 3593"/>
                <a:gd name="T74" fmla="*/ 2312 w 2442"/>
                <a:gd name="T75" fmla="*/ 1611 h 3593"/>
                <a:gd name="T76" fmla="*/ 2255 w 2442"/>
                <a:gd name="T77" fmla="*/ 1724 h 3593"/>
                <a:gd name="T78" fmla="*/ 2212 w 2442"/>
                <a:gd name="T79" fmla="*/ 1817 h 3593"/>
                <a:gd name="T80" fmla="*/ 2168 w 2442"/>
                <a:gd name="T81" fmla="*/ 1873 h 3593"/>
                <a:gd name="T82" fmla="*/ 2108 w 2442"/>
                <a:gd name="T83" fmla="*/ 1895 h 3593"/>
                <a:gd name="T84" fmla="*/ 2046 w 2442"/>
                <a:gd name="T85" fmla="*/ 1887 h 3593"/>
                <a:gd name="T86" fmla="*/ 2009 w 2442"/>
                <a:gd name="T87" fmla="*/ 3460 h 3593"/>
                <a:gd name="T88" fmla="*/ 1986 w 2442"/>
                <a:gd name="T89" fmla="*/ 3534 h 3593"/>
                <a:gd name="T90" fmla="*/ 1927 w 2442"/>
                <a:gd name="T91" fmla="*/ 3582 h 3593"/>
                <a:gd name="T92" fmla="*/ 1814 w 2442"/>
                <a:gd name="T93" fmla="*/ 3593 h 3593"/>
                <a:gd name="T94" fmla="*/ 1739 w 2442"/>
                <a:gd name="T95" fmla="*/ 3570 h 3593"/>
                <a:gd name="T96" fmla="*/ 1691 w 2442"/>
                <a:gd name="T97" fmla="*/ 3511 h 3593"/>
                <a:gd name="T98" fmla="*/ 1680 w 2442"/>
                <a:gd name="T99" fmla="*/ 2276 h 3593"/>
                <a:gd name="T100" fmla="*/ 1542 w 2442"/>
                <a:gd name="T101" fmla="*/ 3486 h 3593"/>
                <a:gd name="T102" fmla="*/ 1506 w 2442"/>
                <a:gd name="T103" fmla="*/ 3553 h 3593"/>
                <a:gd name="T104" fmla="*/ 1438 w 2442"/>
                <a:gd name="T105" fmla="*/ 3589 h 3593"/>
                <a:gd name="T106" fmla="*/ 1323 w 2442"/>
                <a:gd name="T107" fmla="*/ 3589 h 3593"/>
                <a:gd name="T108" fmla="*/ 1256 w 2442"/>
                <a:gd name="T109" fmla="*/ 3553 h 3593"/>
                <a:gd name="T110" fmla="*/ 1220 w 2442"/>
                <a:gd name="T111" fmla="*/ 3486 h 3593"/>
                <a:gd name="T112" fmla="*/ 830 w 2442"/>
                <a:gd name="T113" fmla="*/ 1243 h 3593"/>
                <a:gd name="T114" fmla="*/ 780 w 2442"/>
                <a:gd name="T115" fmla="*/ 1237 h 3593"/>
                <a:gd name="T116" fmla="*/ 431 w 2442"/>
                <a:gd name="T117" fmla="*/ 770 h 3593"/>
                <a:gd name="T118" fmla="*/ 415 w 2442"/>
                <a:gd name="T119" fmla="*/ 699 h 3593"/>
                <a:gd name="T120" fmla="*/ 435 w 2442"/>
                <a:gd name="T121" fmla="*/ 639 h 3593"/>
                <a:gd name="T122" fmla="*/ 0 w 2442"/>
                <a:gd name="T123" fmla="*/ 35 h 3593"/>
                <a:gd name="T124" fmla="*/ 24 w 2442"/>
                <a:gd name="T125" fmla="*/ 3 h 35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442" h="3593">
                  <a:moveTo>
                    <a:pt x="1608" y="1433"/>
                  </a:moveTo>
                  <a:lnTo>
                    <a:pt x="1589" y="1437"/>
                  </a:lnTo>
                  <a:lnTo>
                    <a:pt x="1572" y="1444"/>
                  </a:lnTo>
                  <a:lnTo>
                    <a:pt x="1559" y="1457"/>
                  </a:lnTo>
                  <a:lnTo>
                    <a:pt x="1552" y="1474"/>
                  </a:lnTo>
                  <a:lnTo>
                    <a:pt x="1548" y="1493"/>
                  </a:lnTo>
                  <a:lnTo>
                    <a:pt x="1552" y="1512"/>
                  </a:lnTo>
                  <a:lnTo>
                    <a:pt x="1559" y="1528"/>
                  </a:lnTo>
                  <a:lnTo>
                    <a:pt x="1572" y="1541"/>
                  </a:lnTo>
                  <a:lnTo>
                    <a:pt x="1589" y="1550"/>
                  </a:lnTo>
                  <a:lnTo>
                    <a:pt x="1608" y="1552"/>
                  </a:lnTo>
                  <a:lnTo>
                    <a:pt x="1627" y="1550"/>
                  </a:lnTo>
                  <a:lnTo>
                    <a:pt x="1643" y="1541"/>
                  </a:lnTo>
                  <a:lnTo>
                    <a:pt x="1656" y="1528"/>
                  </a:lnTo>
                  <a:lnTo>
                    <a:pt x="1664" y="1512"/>
                  </a:lnTo>
                  <a:lnTo>
                    <a:pt x="1667" y="1493"/>
                  </a:lnTo>
                  <a:lnTo>
                    <a:pt x="1665" y="1474"/>
                  </a:lnTo>
                  <a:lnTo>
                    <a:pt x="1656" y="1457"/>
                  </a:lnTo>
                  <a:lnTo>
                    <a:pt x="1643" y="1444"/>
                  </a:lnTo>
                  <a:lnTo>
                    <a:pt x="1627" y="1437"/>
                  </a:lnTo>
                  <a:lnTo>
                    <a:pt x="1608" y="1433"/>
                  </a:lnTo>
                  <a:close/>
                  <a:moveTo>
                    <a:pt x="1608" y="1254"/>
                  </a:moveTo>
                  <a:lnTo>
                    <a:pt x="1589" y="1257"/>
                  </a:lnTo>
                  <a:lnTo>
                    <a:pt x="1572" y="1265"/>
                  </a:lnTo>
                  <a:lnTo>
                    <a:pt x="1559" y="1278"/>
                  </a:lnTo>
                  <a:lnTo>
                    <a:pt x="1552" y="1295"/>
                  </a:lnTo>
                  <a:lnTo>
                    <a:pt x="1548" y="1313"/>
                  </a:lnTo>
                  <a:lnTo>
                    <a:pt x="1552" y="1333"/>
                  </a:lnTo>
                  <a:lnTo>
                    <a:pt x="1559" y="1349"/>
                  </a:lnTo>
                  <a:lnTo>
                    <a:pt x="1572" y="1362"/>
                  </a:lnTo>
                  <a:lnTo>
                    <a:pt x="1589" y="1370"/>
                  </a:lnTo>
                  <a:lnTo>
                    <a:pt x="1608" y="1373"/>
                  </a:lnTo>
                  <a:lnTo>
                    <a:pt x="1627" y="1370"/>
                  </a:lnTo>
                  <a:lnTo>
                    <a:pt x="1643" y="1362"/>
                  </a:lnTo>
                  <a:lnTo>
                    <a:pt x="1656" y="1349"/>
                  </a:lnTo>
                  <a:lnTo>
                    <a:pt x="1664" y="1333"/>
                  </a:lnTo>
                  <a:lnTo>
                    <a:pt x="1667" y="1313"/>
                  </a:lnTo>
                  <a:lnTo>
                    <a:pt x="1665" y="1295"/>
                  </a:lnTo>
                  <a:lnTo>
                    <a:pt x="1656" y="1278"/>
                  </a:lnTo>
                  <a:lnTo>
                    <a:pt x="1643" y="1265"/>
                  </a:lnTo>
                  <a:lnTo>
                    <a:pt x="1627" y="1257"/>
                  </a:lnTo>
                  <a:lnTo>
                    <a:pt x="1608" y="1254"/>
                  </a:lnTo>
                  <a:close/>
                  <a:moveTo>
                    <a:pt x="2011" y="1215"/>
                  </a:moveTo>
                  <a:lnTo>
                    <a:pt x="2011" y="1602"/>
                  </a:lnTo>
                  <a:lnTo>
                    <a:pt x="2122" y="1350"/>
                  </a:lnTo>
                  <a:lnTo>
                    <a:pt x="2069" y="1282"/>
                  </a:lnTo>
                  <a:lnTo>
                    <a:pt x="2011" y="1215"/>
                  </a:lnTo>
                  <a:close/>
                  <a:moveTo>
                    <a:pt x="36" y="0"/>
                  </a:moveTo>
                  <a:lnTo>
                    <a:pt x="47" y="1"/>
                  </a:lnTo>
                  <a:lnTo>
                    <a:pt x="58" y="7"/>
                  </a:lnTo>
                  <a:lnTo>
                    <a:pt x="67" y="14"/>
                  </a:lnTo>
                  <a:lnTo>
                    <a:pt x="494" y="590"/>
                  </a:lnTo>
                  <a:lnTo>
                    <a:pt x="517" y="581"/>
                  </a:lnTo>
                  <a:lnTo>
                    <a:pt x="540" y="575"/>
                  </a:lnTo>
                  <a:lnTo>
                    <a:pt x="562" y="574"/>
                  </a:lnTo>
                  <a:lnTo>
                    <a:pt x="585" y="577"/>
                  </a:lnTo>
                  <a:lnTo>
                    <a:pt x="608" y="585"/>
                  </a:lnTo>
                  <a:lnTo>
                    <a:pt x="630" y="599"/>
                  </a:lnTo>
                  <a:lnTo>
                    <a:pt x="651" y="620"/>
                  </a:lnTo>
                  <a:lnTo>
                    <a:pt x="673" y="647"/>
                  </a:lnTo>
                  <a:lnTo>
                    <a:pt x="875" y="932"/>
                  </a:lnTo>
                  <a:lnTo>
                    <a:pt x="1376" y="845"/>
                  </a:lnTo>
                  <a:lnTo>
                    <a:pt x="1395" y="845"/>
                  </a:lnTo>
                  <a:lnTo>
                    <a:pt x="1414" y="849"/>
                  </a:lnTo>
                  <a:lnTo>
                    <a:pt x="1430" y="857"/>
                  </a:lnTo>
                  <a:lnTo>
                    <a:pt x="1445" y="869"/>
                  </a:lnTo>
                  <a:lnTo>
                    <a:pt x="1457" y="885"/>
                  </a:lnTo>
                  <a:lnTo>
                    <a:pt x="1584" y="1159"/>
                  </a:lnTo>
                  <a:lnTo>
                    <a:pt x="1535" y="873"/>
                  </a:lnTo>
                  <a:lnTo>
                    <a:pt x="1534" y="861"/>
                  </a:lnTo>
                  <a:lnTo>
                    <a:pt x="1538" y="850"/>
                  </a:lnTo>
                  <a:lnTo>
                    <a:pt x="1546" y="841"/>
                  </a:lnTo>
                  <a:lnTo>
                    <a:pt x="1556" y="834"/>
                  </a:lnTo>
                  <a:lnTo>
                    <a:pt x="1568" y="832"/>
                  </a:lnTo>
                  <a:lnTo>
                    <a:pt x="1646" y="832"/>
                  </a:lnTo>
                  <a:lnTo>
                    <a:pt x="1658" y="834"/>
                  </a:lnTo>
                  <a:lnTo>
                    <a:pt x="1668" y="841"/>
                  </a:lnTo>
                  <a:lnTo>
                    <a:pt x="1676" y="850"/>
                  </a:lnTo>
                  <a:lnTo>
                    <a:pt x="1680" y="861"/>
                  </a:lnTo>
                  <a:lnTo>
                    <a:pt x="1680" y="873"/>
                  </a:lnTo>
                  <a:lnTo>
                    <a:pt x="1631" y="1159"/>
                  </a:lnTo>
                  <a:lnTo>
                    <a:pt x="1760" y="881"/>
                  </a:lnTo>
                  <a:lnTo>
                    <a:pt x="1771" y="864"/>
                  </a:lnTo>
                  <a:lnTo>
                    <a:pt x="1786" y="851"/>
                  </a:lnTo>
                  <a:lnTo>
                    <a:pt x="1805" y="841"/>
                  </a:lnTo>
                  <a:lnTo>
                    <a:pt x="1824" y="838"/>
                  </a:lnTo>
                  <a:lnTo>
                    <a:pt x="1845" y="837"/>
                  </a:lnTo>
                  <a:lnTo>
                    <a:pt x="1872" y="838"/>
                  </a:lnTo>
                  <a:lnTo>
                    <a:pt x="1903" y="840"/>
                  </a:lnTo>
                  <a:lnTo>
                    <a:pt x="1938" y="844"/>
                  </a:lnTo>
                  <a:lnTo>
                    <a:pt x="1977" y="851"/>
                  </a:lnTo>
                  <a:lnTo>
                    <a:pt x="2004" y="858"/>
                  </a:lnTo>
                  <a:lnTo>
                    <a:pt x="2029" y="869"/>
                  </a:lnTo>
                  <a:lnTo>
                    <a:pt x="2054" y="884"/>
                  </a:lnTo>
                  <a:lnTo>
                    <a:pt x="2086" y="908"/>
                  </a:lnTo>
                  <a:lnTo>
                    <a:pt x="2117" y="936"/>
                  </a:lnTo>
                  <a:lnTo>
                    <a:pt x="2145" y="965"/>
                  </a:lnTo>
                  <a:lnTo>
                    <a:pt x="2172" y="996"/>
                  </a:lnTo>
                  <a:lnTo>
                    <a:pt x="2199" y="1026"/>
                  </a:lnTo>
                  <a:lnTo>
                    <a:pt x="2224" y="1056"/>
                  </a:lnTo>
                  <a:lnTo>
                    <a:pt x="2325" y="1170"/>
                  </a:lnTo>
                  <a:lnTo>
                    <a:pt x="2424" y="1288"/>
                  </a:lnTo>
                  <a:lnTo>
                    <a:pt x="2434" y="1302"/>
                  </a:lnTo>
                  <a:lnTo>
                    <a:pt x="2440" y="1320"/>
                  </a:lnTo>
                  <a:lnTo>
                    <a:pt x="2442" y="1337"/>
                  </a:lnTo>
                  <a:lnTo>
                    <a:pt x="2440" y="1355"/>
                  </a:lnTo>
                  <a:lnTo>
                    <a:pt x="2433" y="1371"/>
                  </a:lnTo>
                  <a:lnTo>
                    <a:pt x="2420" y="1396"/>
                  </a:lnTo>
                  <a:lnTo>
                    <a:pt x="2405" y="1426"/>
                  </a:lnTo>
                  <a:lnTo>
                    <a:pt x="2388" y="1459"/>
                  </a:lnTo>
                  <a:lnTo>
                    <a:pt x="2370" y="1494"/>
                  </a:lnTo>
                  <a:lnTo>
                    <a:pt x="2351" y="1532"/>
                  </a:lnTo>
                  <a:lnTo>
                    <a:pt x="2332" y="1572"/>
                  </a:lnTo>
                  <a:lnTo>
                    <a:pt x="2312" y="1611"/>
                  </a:lnTo>
                  <a:lnTo>
                    <a:pt x="2292" y="1650"/>
                  </a:lnTo>
                  <a:lnTo>
                    <a:pt x="2273" y="1688"/>
                  </a:lnTo>
                  <a:lnTo>
                    <a:pt x="2255" y="1724"/>
                  </a:lnTo>
                  <a:lnTo>
                    <a:pt x="2239" y="1759"/>
                  </a:lnTo>
                  <a:lnTo>
                    <a:pt x="2225" y="1790"/>
                  </a:lnTo>
                  <a:lnTo>
                    <a:pt x="2212" y="1817"/>
                  </a:lnTo>
                  <a:lnTo>
                    <a:pt x="2200" y="1840"/>
                  </a:lnTo>
                  <a:lnTo>
                    <a:pt x="2184" y="1859"/>
                  </a:lnTo>
                  <a:lnTo>
                    <a:pt x="2168" y="1873"/>
                  </a:lnTo>
                  <a:lnTo>
                    <a:pt x="2149" y="1884"/>
                  </a:lnTo>
                  <a:lnTo>
                    <a:pt x="2129" y="1891"/>
                  </a:lnTo>
                  <a:lnTo>
                    <a:pt x="2108" y="1895"/>
                  </a:lnTo>
                  <a:lnTo>
                    <a:pt x="2087" y="1896"/>
                  </a:lnTo>
                  <a:lnTo>
                    <a:pt x="2066" y="1892"/>
                  </a:lnTo>
                  <a:lnTo>
                    <a:pt x="2046" y="1887"/>
                  </a:lnTo>
                  <a:lnTo>
                    <a:pt x="2026" y="1879"/>
                  </a:lnTo>
                  <a:lnTo>
                    <a:pt x="2008" y="1868"/>
                  </a:lnTo>
                  <a:lnTo>
                    <a:pt x="2009" y="3460"/>
                  </a:lnTo>
                  <a:lnTo>
                    <a:pt x="2005" y="3486"/>
                  </a:lnTo>
                  <a:lnTo>
                    <a:pt x="1998" y="3511"/>
                  </a:lnTo>
                  <a:lnTo>
                    <a:pt x="1986" y="3534"/>
                  </a:lnTo>
                  <a:lnTo>
                    <a:pt x="1969" y="3553"/>
                  </a:lnTo>
                  <a:lnTo>
                    <a:pt x="1950" y="3570"/>
                  </a:lnTo>
                  <a:lnTo>
                    <a:pt x="1927" y="3582"/>
                  </a:lnTo>
                  <a:lnTo>
                    <a:pt x="1902" y="3589"/>
                  </a:lnTo>
                  <a:lnTo>
                    <a:pt x="1876" y="3593"/>
                  </a:lnTo>
                  <a:lnTo>
                    <a:pt x="1814" y="3593"/>
                  </a:lnTo>
                  <a:lnTo>
                    <a:pt x="1787" y="3589"/>
                  </a:lnTo>
                  <a:lnTo>
                    <a:pt x="1762" y="3582"/>
                  </a:lnTo>
                  <a:lnTo>
                    <a:pt x="1739" y="3570"/>
                  </a:lnTo>
                  <a:lnTo>
                    <a:pt x="1720" y="3553"/>
                  </a:lnTo>
                  <a:lnTo>
                    <a:pt x="1703" y="3534"/>
                  </a:lnTo>
                  <a:lnTo>
                    <a:pt x="1691" y="3511"/>
                  </a:lnTo>
                  <a:lnTo>
                    <a:pt x="1684" y="3486"/>
                  </a:lnTo>
                  <a:lnTo>
                    <a:pt x="1680" y="3460"/>
                  </a:lnTo>
                  <a:lnTo>
                    <a:pt x="1680" y="2276"/>
                  </a:lnTo>
                  <a:lnTo>
                    <a:pt x="1544" y="2276"/>
                  </a:lnTo>
                  <a:lnTo>
                    <a:pt x="1544" y="3460"/>
                  </a:lnTo>
                  <a:lnTo>
                    <a:pt x="1542" y="3486"/>
                  </a:lnTo>
                  <a:lnTo>
                    <a:pt x="1534" y="3511"/>
                  </a:lnTo>
                  <a:lnTo>
                    <a:pt x="1521" y="3534"/>
                  </a:lnTo>
                  <a:lnTo>
                    <a:pt x="1506" y="3553"/>
                  </a:lnTo>
                  <a:lnTo>
                    <a:pt x="1485" y="3570"/>
                  </a:lnTo>
                  <a:lnTo>
                    <a:pt x="1463" y="3582"/>
                  </a:lnTo>
                  <a:lnTo>
                    <a:pt x="1438" y="3589"/>
                  </a:lnTo>
                  <a:lnTo>
                    <a:pt x="1411" y="3593"/>
                  </a:lnTo>
                  <a:lnTo>
                    <a:pt x="1350" y="3593"/>
                  </a:lnTo>
                  <a:lnTo>
                    <a:pt x="1323" y="3589"/>
                  </a:lnTo>
                  <a:lnTo>
                    <a:pt x="1298" y="3582"/>
                  </a:lnTo>
                  <a:lnTo>
                    <a:pt x="1275" y="3570"/>
                  </a:lnTo>
                  <a:lnTo>
                    <a:pt x="1256" y="3553"/>
                  </a:lnTo>
                  <a:lnTo>
                    <a:pt x="1239" y="3534"/>
                  </a:lnTo>
                  <a:lnTo>
                    <a:pt x="1227" y="3511"/>
                  </a:lnTo>
                  <a:lnTo>
                    <a:pt x="1220" y="3486"/>
                  </a:lnTo>
                  <a:lnTo>
                    <a:pt x="1217" y="3460"/>
                  </a:lnTo>
                  <a:lnTo>
                    <a:pt x="1217" y="1164"/>
                  </a:lnTo>
                  <a:lnTo>
                    <a:pt x="830" y="1243"/>
                  </a:lnTo>
                  <a:lnTo>
                    <a:pt x="813" y="1246"/>
                  </a:lnTo>
                  <a:lnTo>
                    <a:pt x="795" y="1243"/>
                  </a:lnTo>
                  <a:lnTo>
                    <a:pt x="780" y="1237"/>
                  </a:lnTo>
                  <a:lnTo>
                    <a:pt x="766" y="1227"/>
                  </a:lnTo>
                  <a:lnTo>
                    <a:pt x="754" y="1214"/>
                  </a:lnTo>
                  <a:lnTo>
                    <a:pt x="431" y="770"/>
                  </a:lnTo>
                  <a:lnTo>
                    <a:pt x="420" y="745"/>
                  </a:lnTo>
                  <a:lnTo>
                    <a:pt x="415" y="722"/>
                  </a:lnTo>
                  <a:lnTo>
                    <a:pt x="415" y="699"/>
                  </a:lnTo>
                  <a:lnTo>
                    <a:pt x="418" y="677"/>
                  </a:lnTo>
                  <a:lnTo>
                    <a:pt x="426" y="658"/>
                  </a:lnTo>
                  <a:lnTo>
                    <a:pt x="435" y="639"/>
                  </a:lnTo>
                  <a:lnTo>
                    <a:pt x="9" y="63"/>
                  </a:lnTo>
                  <a:lnTo>
                    <a:pt x="1" y="49"/>
                  </a:lnTo>
                  <a:lnTo>
                    <a:pt x="0" y="35"/>
                  </a:lnTo>
                  <a:lnTo>
                    <a:pt x="4" y="21"/>
                  </a:lnTo>
                  <a:lnTo>
                    <a:pt x="13" y="9"/>
                  </a:lnTo>
                  <a:lnTo>
                    <a:pt x="24" y="3"/>
                  </a:lnTo>
                  <a:lnTo>
                    <a:pt x="36" y="0"/>
                  </a:lnTo>
                  <a:close/>
                </a:path>
              </a:pathLst>
            </a:custGeom>
            <a:grpFill/>
            <a:ln w="0">
              <a:noFill/>
              <a:prstDash val="solid"/>
              <a:round/>
            </a:ln>
          </p:spPr>
          <p:txBody>
            <a:bodyPr vert="horz" wrap="square" lIns="109728" tIns="54864" rIns="109728" bIns="54864"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bg-BG" sz="2160" b="0" i="0" u="none" strike="noStrike" kern="1200" cap="none" spc="0" normalizeH="0" baseline="0" noProof="0">
                <a:ln>
                  <a:noFill/>
                </a:ln>
                <a:solidFill>
                  <a:prstClr val="black"/>
                </a:solidFill>
                <a:effectLst/>
                <a:uLnTx/>
                <a:uFillTx/>
                <a:latin typeface="等线" panose="02010600030101010101" charset="-122"/>
                <a:ea typeface="+mn-ea"/>
                <a:cs typeface="+mn-cs"/>
              </a:endParaRPr>
            </a:p>
          </p:txBody>
        </p:sp>
      </p:grpSp>
      <p:pic>
        <p:nvPicPr>
          <p:cNvPr id="6" name="图片 5"/>
          <p:cNvPicPr>
            <a:picLocks noChangeAspect="1"/>
          </p:cNvPicPr>
          <p:nvPr/>
        </p:nvPicPr>
        <p:blipFill>
          <a:blip r:embed="rId2"/>
          <a:stretch>
            <a:fillRect/>
          </a:stretch>
        </p:blipFill>
        <p:spPr>
          <a:xfrm>
            <a:off x="359530" y="1449358"/>
            <a:ext cx="8596386" cy="4846066"/>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stretch>
            <a:fillRect/>
          </a:stretch>
        </p:blipFill>
        <p:spPr>
          <a:xfrm>
            <a:off x="359530" y="0"/>
            <a:ext cx="4189254" cy="708366"/>
          </a:xfrm>
          <a:prstGeom prst="rect">
            <a:avLst/>
          </a:prstGeom>
        </p:spPr>
      </p:pic>
      <p:sp>
        <p:nvSpPr>
          <p:cNvPr id="8" name="出自【趣你的PPT】(微信:qunideppt)：最优质的PPT资源库"/>
          <p:cNvSpPr txBox="1"/>
          <p:nvPr/>
        </p:nvSpPr>
        <p:spPr>
          <a:xfrm>
            <a:off x="359530" y="976670"/>
            <a:ext cx="3363378" cy="337528"/>
          </a:xfrm>
          <a:prstGeom prst="rect">
            <a:avLst/>
          </a:prstGeom>
          <a:noFill/>
        </p:spPr>
        <p:txBody>
          <a:bodyPr wrap="square" lIns="0" tIns="0" rIns="0" bIns="0" rtlCol="0" anchor="t" anchorCtr="0">
            <a:spAutoFit/>
          </a:bodyPr>
          <a:lstStyle/>
          <a:p>
            <a:pPr defTabSz="1216660">
              <a:lnSpc>
                <a:spcPct val="120000"/>
              </a:lnSpc>
              <a:spcBef>
                <a:spcPct val="20000"/>
              </a:spcBef>
              <a:defRPr/>
            </a:pPr>
            <a:r>
              <a:rPr lang="en-US" sz="2000" b="1" dirty="0">
                <a:solidFill>
                  <a:srgbClr val="262626"/>
                </a:solidFill>
                <a:latin typeface="Arial" panose="020B0604020202020204" pitchFamily="34" charset="0"/>
                <a:ea typeface="微软雅黑" panose="020B0503020204020204" pitchFamily="34" charset="-122"/>
                <a:sym typeface="Arial" panose="020B0604020202020204" pitchFamily="34" charset="0"/>
              </a:rPr>
              <a:t>Mlu_gemm16.cpp</a:t>
            </a:r>
            <a:endParaRPr lang="en-US" sz="2000" b="1" dirty="0">
              <a:solidFill>
                <a:srgbClr val="262626"/>
              </a:solidFill>
              <a:latin typeface="Arial" panose="020B0604020202020204" pitchFamily="34" charset="0"/>
              <a:ea typeface="微软雅黑" panose="020B0503020204020204" pitchFamily="34" charset="-122"/>
              <a:sym typeface="Arial" panose="020B0604020202020204" pitchFamily="34" charset="0"/>
            </a:endParaRPr>
          </a:p>
        </p:txBody>
      </p:sp>
      <p:sp>
        <p:nvSpPr>
          <p:cNvPr id="10" name="出自【趣你的PPT】(微信:qunideppt)：最优质的PPT资源库"/>
          <p:cNvSpPr/>
          <p:nvPr/>
        </p:nvSpPr>
        <p:spPr>
          <a:xfrm>
            <a:off x="471503" y="5865677"/>
            <a:ext cx="8473445" cy="331694"/>
          </a:xfrm>
          <a:prstGeom prst="rect">
            <a:avLst/>
          </a:prstGeom>
          <a:noFill/>
        </p:spPr>
        <p:txBody>
          <a:bodyPr wrap="square" lIns="0" tIns="0" rIns="0" bIns="0" rtlCol="0" anchor="t" anchorCtr="0">
            <a:spAutoFit/>
          </a:bodyPr>
          <a:lstStyle/>
          <a:p>
            <a:pPr>
              <a:lnSpc>
                <a:spcPct val="150000"/>
              </a:lnSpc>
              <a:spcBef>
                <a:spcPct val="0"/>
              </a:spcBef>
              <a:buNone/>
            </a:pPr>
            <a:r>
              <a:rPr lang="en-US" altLang="zh-CN" sz="1600" b="0" i="0" dirty="0">
                <a:solidFill>
                  <a:srgbClr val="333333"/>
                </a:solidFill>
                <a:effectLst/>
                <a:latin typeface="-apple-system"/>
              </a:rPr>
              <a:t>Host</a:t>
            </a:r>
            <a:r>
              <a:rPr lang="zh-CN" altLang="en-US" sz="1600" b="0" i="0" dirty="0">
                <a:solidFill>
                  <a:srgbClr val="333333"/>
                </a:solidFill>
                <a:effectLst/>
                <a:latin typeface="-apple-system"/>
              </a:rPr>
              <a:t>端调用内核算子</a:t>
            </a:r>
            <a:endParaRPr lang="en-US" altLang="zh-CN" sz="1600" dirty="0">
              <a:solidFill>
                <a:srgbClr val="262626"/>
              </a:solidFill>
              <a:latin typeface="+mn-ea"/>
              <a:cs typeface="Arial" panose="020B0604020202020204" pitchFamily="34" charset="0"/>
            </a:endParaRPr>
          </a:p>
        </p:txBody>
      </p:sp>
      <p:pic>
        <p:nvPicPr>
          <p:cNvPr id="6" name="图片 5"/>
          <p:cNvPicPr>
            <a:picLocks noChangeAspect="1"/>
          </p:cNvPicPr>
          <p:nvPr/>
        </p:nvPicPr>
        <p:blipFill>
          <a:blip r:embed="rId2"/>
          <a:stretch>
            <a:fillRect/>
          </a:stretch>
        </p:blipFill>
        <p:spPr>
          <a:xfrm>
            <a:off x="359530" y="1486842"/>
            <a:ext cx="7173976" cy="1805531"/>
          </a:xfrm>
          <a:prstGeom prst="rect">
            <a:avLst/>
          </a:prstGeom>
        </p:spPr>
      </p:pic>
      <p:pic>
        <p:nvPicPr>
          <p:cNvPr id="5" name="图片 4"/>
          <p:cNvPicPr>
            <a:picLocks noChangeAspect="1"/>
          </p:cNvPicPr>
          <p:nvPr/>
        </p:nvPicPr>
        <p:blipFill>
          <a:blip r:embed="rId3"/>
          <a:stretch>
            <a:fillRect/>
          </a:stretch>
        </p:blipFill>
        <p:spPr>
          <a:xfrm>
            <a:off x="359530" y="3429000"/>
            <a:ext cx="10914307" cy="231568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出自【趣你的PPT】(微信:qunideppt)：最优质的PPT资源库"/>
          <p:cNvSpPr txBox="1"/>
          <p:nvPr/>
        </p:nvSpPr>
        <p:spPr>
          <a:xfrm>
            <a:off x="359530" y="981619"/>
            <a:ext cx="3363378" cy="335413"/>
          </a:xfrm>
          <a:prstGeom prst="rect">
            <a:avLst/>
          </a:prstGeom>
          <a:noFill/>
        </p:spPr>
        <p:txBody>
          <a:bodyPr wrap="square" lIns="0" tIns="0" rIns="0" bIns="0" rtlCol="0" anchor="t" anchorCtr="0">
            <a:spAutoFit/>
          </a:bodyPr>
          <a:lstStyle/>
          <a:p>
            <a:pPr defTabSz="1216660">
              <a:lnSpc>
                <a:spcPct val="120000"/>
              </a:lnSpc>
              <a:spcBef>
                <a:spcPct val="20000"/>
              </a:spcBef>
              <a:defRPr/>
            </a:pPr>
            <a:r>
              <a:rPr lang="en-US" sz="2000" b="1" dirty="0">
                <a:solidFill>
                  <a:srgbClr val="262626"/>
                </a:solidFill>
                <a:latin typeface="Arial" panose="020B0604020202020204" pitchFamily="34" charset="0"/>
                <a:ea typeface="微软雅黑" panose="020B0503020204020204" pitchFamily="34" charset="-122"/>
                <a:sym typeface="Arial" panose="020B0604020202020204" pitchFamily="34" charset="0"/>
              </a:rPr>
              <a:t>Gemm16Kernel.h</a:t>
            </a:r>
            <a:endParaRPr lang="en-US" sz="2000" b="1" dirty="0">
              <a:solidFill>
                <a:srgbClr val="262626"/>
              </a:solidFill>
              <a:latin typeface="Arial" panose="020B0604020202020204" pitchFamily="34" charset="0"/>
              <a:ea typeface="微软雅黑" panose="020B0503020204020204" pitchFamily="34" charset="-122"/>
              <a:sym typeface="Arial" panose="020B0604020202020204" pitchFamily="34" charset="0"/>
            </a:endParaRPr>
          </a:p>
        </p:txBody>
      </p:sp>
      <p:sp>
        <p:nvSpPr>
          <p:cNvPr id="34" name="出自【趣你的PPT】(微信:qunideppt)：最优质的PPT资源库"/>
          <p:cNvSpPr/>
          <p:nvPr/>
        </p:nvSpPr>
        <p:spPr>
          <a:xfrm>
            <a:off x="508825" y="2255848"/>
            <a:ext cx="9596228" cy="331822"/>
          </a:xfrm>
          <a:prstGeom prst="rect">
            <a:avLst/>
          </a:prstGeom>
          <a:noFill/>
        </p:spPr>
        <p:txBody>
          <a:bodyPr wrap="square" lIns="0" tIns="0" rIns="0" bIns="0" rtlCol="0" anchor="t" anchorCtr="0">
            <a:spAutoFit/>
          </a:bodyPr>
          <a:lstStyle/>
          <a:p>
            <a:pPr>
              <a:lnSpc>
                <a:spcPct val="150000"/>
              </a:lnSpc>
              <a:spcBef>
                <a:spcPct val="0"/>
              </a:spcBef>
              <a:buNone/>
            </a:pPr>
            <a:r>
              <a:rPr lang="zh-CN" altLang="en-US" sz="1600" b="0" i="0" dirty="0">
                <a:solidFill>
                  <a:srgbClr val="212529"/>
                </a:solidFill>
                <a:effectLst/>
                <a:latin typeface="+mn-ea"/>
              </a:rPr>
              <a:t>补齐函数声明</a:t>
            </a:r>
            <a:endParaRPr lang="en-US" altLang="zh-CN" sz="1600" dirty="0">
              <a:solidFill>
                <a:srgbClr val="262626"/>
              </a:solidFill>
              <a:latin typeface="+mn-ea"/>
              <a:cs typeface="Arial" panose="020B0604020202020204" pitchFamily="34" charset="0"/>
            </a:endParaRPr>
          </a:p>
        </p:txBody>
      </p:sp>
      <p:pic>
        <p:nvPicPr>
          <p:cNvPr id="3" name="图片 2"/>
          <p:cNvPicPr>
            <a:picLocks noChangeAspect="1"/>
          </p:cNvPicPr>
          <p:nvPr/>
        </p:nvPicPr>
        <p:blipFill>
          <a:blip r:embed="rId1"/>
          <a:stretch>
            <a:fillRect/>
          </a:stretch>
        </p:blipFill>
        <p:spPr>
          <a:xfrm>
            <a:off x="359530" y="0"/>
            <a:ext cx="4189254" cy="708366"/>
          </a:xfrm>
          <a:prstGeom prst="rect">
            <a:avLst/>
          </a:prstGeom>
        </p:spPr>
      </p:pic>
      <p:sp>
        <p:nvSpPr>
          <p:cNvPr id="8" name="出自【趣你的PPT】(微信:qunideppt)：最优质的PPT资源库"/>
          <p:cNvSpPr txBox="1"/>
          <p:nvPr/>
        </p:nvSpPr>
        <p:spPr>
          <a:xfrm>
            <a:off x="359530" y="2723428"/>
            <a:ext cx="3363378" cy="337528"/>
          </a:xfrm>
          <a:prstGeom prst="rect">
            <a:avLst/>
          </a:prstGeom>
          <a:noFill/>
        </p:spPr>
        <p:txBody>
          <a:bodyPr wrap="square" lIns="0" tIns="0" rIns="0" bIns="0" rtlCol="0" anchor="t" anchorCtr="0">
            <a:spAutoFit/>
          </a:bodyPr>
          <a:lstStyle/>
          <a:p>
            <a:pPr defTabSz="1216660">
              <a:lnSpc>
                <a:spcPct val="120000"/>
              </a:lnSpc>
              <a:spcBef>
                <a:spcPct val="20000"/>
              </a:spcBef>
              <a:defRPr/>
            </a:pPr>
            <a:r>
              <a:rPr lang="zh-CN" altLang="en-US" sz="2000" b="1" dirty="0">
                <a:solidFill>
                  <a:srgbClr val="262626"/>
                </a:solidFill>
                <a:latin typeface="Arial" panose="020B0604020202020204" pitchFamily="34" charset="0"/>
                <a:ea typeface="微软雅黑" panose="020B0503020204020204" pitchFamily="34" charset="-122"/>
                <a:sym typeface="Arial" panose="020B0604020202020204" pitchFamily="34" charset="0"/>
              </a:rPr>
              <a:t>运行结果</a:t>
            </a:r>
            <a:endParaRPr lang="en-US" sz="2000" b="1" dirty="0">
              <a:solidFill>
                <a:srgbClr val="262626"/>
              </a:solidFill>
              <a:latin typeface="Arial" panose="020B0604020202020204" pitchFamily="34" charset="0"/>
              <a:ea typeface="微软雅黑" panose="020B0503020204020204" pitchFamily="34" charset="-122"/>
              <a:sym typeface="Arial" panose="020B0604020202020204" pitchFamily="34" charset="0"/>
            </a:endParaRPr>
          </a:p>
        </p:txBody>
      </p:sp>
      <p:sp>
        <p:nvSpPr>
          <p:cNvPr id="10" name="出自【趣你的PPT】(微信:qunideppt)：最优质的PPT资源库"/>
          <p:cNvSpPr/>
          <p:nvPr/>
        </p:nvSpPr>
        <p:spPr>
          <a:xfrm>
            <a:off x="611462" y="5544687"/>
            <a:ext cx="8473445" cy="331694"/>
          </a:xfrm>
          <a:prstGeom prst="rect">
            <a:avLst/>
          </a:prstGeom>
          <a:noFill/>
        </p:spPr>
        <p:txBody>
          <a:bodyPr wrap="square" lIns="0" tIns="0" rIns="0" bIns="0" rtlCol="0" anchor="t" anchorCtr="0">
            <a:spAutoFit/>
          </a:bodyPr>
          <a:lstStyle/>
          <a:p>
            <a:pPr>
              <a:lnSpc>
                <a:spcPct val="150000"/>
              </a:lnSpc>
              <a:spcBef>
                <a:spcPct val="0"/>
              </a:spcBef>
              <a:buNone/>
            </a:pPr>
            <a:r>
              <a:rPr lang="zh-CN" altLang="en-US" sz="1600" dirty="0">
                <a:solidFill>
                  <a:srgbClr val="333333"/>
                </a:solidFill>
                <a:latin typeface="-apple-system"/>
                <a:cs typeface="Arial" panose="020B0604020202020204" pitchFamily="34" charset="0"/>
              </a:rPr>
              <a:t>先执行</a:t>
            </a:r>
            <a:r>
              <a:rPr lang="en-US" altLang="zh-CN" sz="1600" dirty="0">
                <a:solidFill>
                  <a:srgbClr val="333333"/>
                </a:solidFill>
                <a:latin typeface="-apple-system"/>
                <a:cs typeface="Arial" panose="020B0604020202020204" pitchFamily="34" charset="0"/>
              </a:rPr>
              <a:t>./build.sh</a:t>
            </a:r>
            <a:r>
              <a:rPr lang="zh-CN" altLang="en-US" sz="1600" dirty="0">
                <a:solidFill>
                  <a:srgbClr val="333333"/>
                </a:solidFill>
                <a:latin typeface="-apple-system"/>
                <a:cs typeface="Arial" panose="020B0604020202020204" pitchFamily="34" charset="0"/>
              </a:rPr>
              <a:t>编译，再执行</a:t>
            </a:r>
            <a:r>
              <a:rPr lang="en-US" altLang="zh-CN" sz="1600" dirty="0">
                <a:solidFill>
                  <a:srgbClr val="333333"/>
                </a:solidFill>
                <a:latin typeface="-apple-system"/>
                <a:cs typeface="Arial" panose="020B0604020202020204" pitchFamily="34" charset="0"/>
              </a:rPr>
              <a:t>./run.sh</a:t>
            </a:r>
            <a:r>
              <a:rPr lang="zh-CN" altLang="en-US" sz="1600" dirty="0">
                <a:solidFill>
                  <a:srgbClr val="333333"/>
                </a:solidFill>
                <a:latin typeface="-apple-system"/>
                <a:cs typeface="Arial" panose="020B0604020202020204" pitchFamily="34" charset="0"/>
              </a:rPr>
              <a:t>执行，最后耗时为</a:t>
            </a:r>
            <a:r>
              <a:rPr lang="en-US" altLang="zh-CN" sz="1600" dirty="0">
                <a:solidFill>
                  <a:srgbClr val="333333"/>
                </a:solidFill>
                <a:latin typeface="-apple-system"/>
                <a:cs typeface="Arial" panose="020B0604020202020204" pitchFamily="34" charset="0"/>
              </a:rPr>
              <a:t>15.25ms</a:t>
            </a:r>
            <a:r>
              <a:rPr lang="zh-CN" altLang="en-US" sz="1600" dirty="0">
                <a:solidFill>
                  <a:srgbClr val="333333"/>
                </a:solidFill>
                <a:latin typeface="-apple-system"/>
                <a:cs typeface="Arial" panose="020B0604020202020204" pitchFamily="34" charset="0"/>
              </a:rPr>
              <a:t>，错误率在</a:t>
            </a:r>
            <a:r>
              <a:rPr lang="en-US" altLang="zh-CN" sz="1600" dirty="0">
                <a:solidFill>
                  <a:srgbClr val="333333"/>
                </a:solidFill>
                <a:latin typeface="-apple-system"/>
                <a:cs typeface="Arial" panose="020B0604020202020204" pitchFamily="34" charset="0"/>
              </a:rPr>
              <a:t>0.0005</a:t>
            </a:r>
            <a:r>
              <a:rPr lang="zh-CN" altLang="en-US" sz="1600" dirty="0">
                <a:solidFill>
                  <a:srgbClr val="333333"/>
                </a:solidFill>
                <a:latin typeface="-apple-system"/>
                <a:cs typeface="Arial" panose="020B0604020202020204" pitchFamily="34" charset="0"/>
              </a:rPr>
              <a:t>左右。</a:t>
            </a:r>
            <a:endParaRPr lang="en-US" altLang="zh-CN" sz="1600" dirty="0">
              <a:solidFill>
                <a:srgbClr val="262626"/>
              </a:solidFill>
              <a:latin typeface="+mn-ea"/>
              <a:cs typeface="Arial" panose="020B0604020202020204" pitchFamily="34" charset="0"/>
            </a:endParaRPr>
          </a:p>
        </p:txBody>
      </p:sp>
      <p:pic>
        <p:nvPicPr>
          <p:cNvPr id="4" name="图片 3"/>
          <p:cNvPicPr>
            <a:picLocks noChangeAspect="1"/>
          </p:cNvPicPr>
          <p:nvPr/>
        </p:nvPicPr>
        <p:blipFill>
          <a:blip r:embed="rId2"/>
          <a:stretch>
            <a:fillRect/>
          </a:stretch>
        </p:blipFill>
        <p:spPr>
          <a:xfrm>
            <a:off x="508825" y="1521009"/>
            <a:ext cx="10725237" cy="588526"/>
          </a:xfrm>
          <a:prstGeom prst="rect">
            <a:avLst/>
          </a:prstGeom>
        </p:spPr>
      </p:pic>
      <p:pic>
        <p:nvPicPr>
          <p:cNvPr id="11" name="图片 10"/>
          <p:cNvPicPr>
            <a:picLocks noChangeAspect="1"/>
          </p:cNvPicPr>
          <p:nvPr/>
        </p:nvPicPr>
        <p:blipFill>
          <a:blip r:embed="rId3"/>
          <a:stretch>
            <a:fillRect/>
          </a:stretch>
        </p:blipFill>
        <p:spPr>
          <a:xfrm>
            <a:off x="611462" y="3252061"/>
            <a:ext cx="8424340" cy="2101521"/>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矩形 35"/>
          <p:cNvSpPr/>
          <p:nvPr/>
        </p:nvSpPr>
        <p:spPr>
          <a:xfrm>
            <a:off x="364490" y="238760"/>
            <a:ext cx="3159760" cy="417195"/>
          </a:xfrm>
          <a:prstGeom prst="rect">
            <a:avLst/>
          </a:prstGeom>
          <a:solidFill>
            <a:srgbClr val="FBFBFB"/>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37" name="文本框 36"/>
          <p:cNvSpPr txBox="1"/>
          <p:nvPr/>
        </p:nvSpPr>
        <p:spPr>
          <a:xfrm>
            <a:off x="364489" y="133985"/>
            <a:ext cx="6398449" cy="523220"/>
          </a:xfrm>
          <a:prstGeom prst="rect">
            <a:avLst/>
          </a:prstGeom>
          <a:noFill/>
        </p:spPr>
        <p:txBody>
          <a:bodyPr wrap="square" rtlCol="0">
            <a:spAutoFit/>
          </a:bodyPr>
          <a:lstStyle/>
          <a:p>
            <a:r>
              <a:rPr lang="zh-CN" altLang="en-US" sz="2800" b="1" dirty="0">
                <a:latin typeface="华文楷体" panose="02010600040101010101" charset="-122"/>
                <a:ea typeface="华文楷体" panose="02010600040101010101" charset="-122"/>
                <a:cs typeface="华文楷体" panose="02010600040101010101" charset="-122"/>
              </a:rPr>
              <a:t>实验</a:t>
            </a:r>
            <a:r>
              <a:rPr lang="en-US" altLang="zh-CN" sz="2800" b="1" dirty="0">
                <a:latin typeface="华文楷体" panose="02010600040101010101" charset="-122"/>
                <a:ea typeface="华文楷体" panose="02010600040101010101" charset="-122"/>
                <a:cs typeface="华文楷体" panose="02010600040101010101" charset="-122"/>
              </a:rPr>
              <a:t>3-</a:t>
            </a:r>
            <a:r>
              <a:rPr lang="zh-CN" altLang="en-US" sz="2800" b="1" dirty="0">
                <a:latin typeface="华文楷体" panose="02010600040101010101" charset="-122"/>
                <a:ea typeface="华文楷体" panose="02010600040101010101" charset="-122"/>
                <a:cs typeface="华文楷体" panose="02010600040101010101" charset="-122"/>
              </a:rPr>
              <a:t>智能编程语言算子开发实验</a:t>
            </a:r>
            <a:endParaRPr lang="zh-CN" altLang="en-US" sz="2800" b="1" dirty="0">
              <a:latin typeface="华文楷体" panose="02010600040101010101" charset="-122"/>
              <a:ea typeface="华文楷体" panose="02010600040101010101" charset="-122"/>
              <a:cs typeface="华文楷体" panose="02010600040101010101" charset="-122"/>
            </a:endParaRPr>
          </a:p>
        </p:txBody>
      </p:sp>
      <p:sp>
        <p:nvSpPr>
          <p:cNvPr id="38" name="文本框 37"/>
          <p:cNvSpPr txBox="1"/>
          <p:nvPr>
            <p:custDataLst>
              <p:tags r:id="rId1"/>
            </p:custDataLst>
          </p:nvPr>
        </p:nvSpPr>
        <p:spPr>
          <a:xfrm>
            <a:off x="102235" y="843280"/>
            <a:ext cx="4064000" cy="460375"/>
          </a:xfrm>
          <a:prstGeom prst="rect">
            <a:avLst/>
          </a:prstGeom>
          <a:noFill/>
        </p:spPr>
        <p:txBody>
          <a:bodyPr wrap="square" rtlCol="0">
            <a:spAutoFit/>
          </a:bodyPr>
          <a:lstStyle/>
          <a:p>
            <a:pPr algn="l">
              <a:buClrTx/>
              <a:buSzTx/>
              <a:buFontTx/>
            </a:pPr>
            <a:r>
              <a:rPr lang="zh-CN" altLang="en-US" sz="2400" b="1">
                <a:latin typeface="华文楷体" panose="02010600040101010101" charset="-122"/>
                <a:ea typeface="华文楷体" panose="02010600040101010101" charset="-122"/>
                <a:cs typeface="华文楷体" panose="02010600040101010101" charset="-122"/>
              </a:rPr>
              <a:t>实验内容：</a:t>
            </a:r>
            <a:endParaRPr lang="zh-CN" altLang="en-US" sz="2400" b="1">
              <a:latin typeface="华文楷体" panose="02010600040101010101" charset="-122"/>
              <a:ea typeface="华文楷体" panose="02010600040101010101" charset="-122"/>
              <a:cs typeface="华文楷体" panose="02010600040101010101" charset="-122"/>
            </a:endParaRPr>
          </a:p>
        </p:txBody>
      </p:sp>
      <p:sp>
        <p:nvSpPr>
          <p:cNvPr id="40" name="文本框 39"/>
          <p:cNvSpPr txBox="1"/>
          <p:nvPr/>
        </p:nvSpPr>
        <p:spPr>
          <a:xfrm>
            <a:off x="364490" y="1377315"/>
            <a:ext cx="11228705" cy="3785652"/>
          </a:xfrm>
          <a:prstGeom prst="rect">
            <a:avLst/>
          </a:prstGeom>
          <a:noFill/>
        </p:spPr>
        <p:txBody>
          <a:bodyPr wrap="square" rtlCol="0">
            <a:spAutoFit/>
          </a:bodyPr>
          <a:lstStyle/>
          <a:p>
            <a:pPr indent="709295" algn="l" fontAlgn="auto">
              <a:buClrTx/>
              <a:buSzTx/>
              <a:buFontTx/>
            </a:pPr>
            <a:r>
              <a:rPr lang="zh-CN" altLang="en-US" sz="2400" b="1" dirty="0">
                <a:latin typeface="华文楷体" panose="02010600040101010101" charset="-122"/>
                <a:ea typeface="华文楷体" panose="02010600040101010101" charset="-122"/>
                <a:cs typeface="华文楷体" panose="02010600040101010101" charset="-122"/>
              </a:rPr>
              <a:t>本节实验基于第 </a:t>
            </a:r>
            <a:r>
              <a:rPr lang="en-US" altLang="zh-CN" sz="2400" b="1" dirty="0">
                <a:latin typeface="华文楷体" panose="02010600040101010101" charset="-122"/>
                <a:ea typeface="华文楷体" panose="02010600040101010101" charset="-122"/>
                <a:cs typeface="华文楷体" panose="02010600040101010101" charset="-122"/>
              </a:rPr>
              <a:t>1.1</a:t>
            </a:r>
            <a:r>
              <a:rPr lang="zh-CN" altLang="en-US" sz="2400" b="1" dirty="0">
                <a:latin typeface="华文楷体" panose="02010600040101010101" charset="-122"/>
                <a:ea typeface="华文楷体" panose="02010600040101010101" charset="-122"/>
                <a:cs typeface="华文楷体" panose="02010600040101010101" charset="-122"/>
              </a:rPr>
              <a:t>节中的智能编程语言算子开发与集成实验，在前者基础上进一步把 </a:t>
            </a:r>
            <a:r>
              <a:rPr lang="en-US" altLang="zh-CN" sz="2400" b="1" dirty="0" err="1">
                <a:latin typeface="华文楷体" panose="02010600040101010101" charset="-122"/>
                <a:ea typeface="华文楷体" panose="02010600040101010101" charset="-122"/>
                <a:cs typeface="华文楷体" panose="02010600040101010101" charset="-122"/>
              </a:rPr>
              <a:t>PowerDifference</a:t>
            </a:r>
            <a:r>
              <a:rPr lang="en-US" altLang="zh-CN" sz="2400" b="1" dirty="0">
                <a:latin typeface="华文楷体" panose="02010600040101010101" charset="-122"/>
                <a:ea typeface="华文楷体" panose="02010600040101010101" charset="-122"/>
                <a:cs typeface="华文楷体" panose="02010600040101010101" charset="-122"/>
              </a:rPr>
              <a:t> </a:t>
            </a:r>
            <a:r>
              <a:rPr lang="zh-CN" altLang="en-US" sz="2400" b="1" dirty="0">
                <a:latin typeface="华文楷体" panose="02010600040101010101" charset="-122"/>
                <a:ea typeface="华文楷体" panose="02010600040101010101" charset="-122"/>
                <a:cs typeface="华文楷体" panose="02010600040101010101" charset="-122"/>
              </a:rPr>
              <a:t>算子用智能编程语言的 </a:t>
            </a:r>
            <a:r>
              <a:rPr lang="en-US" altLang="zh-CN" sz="2400" b="1" dirty="0">
                <a:latin typeface="华文楷体" panose="02010600040101010101" charset="-122"/>
                <a:ea typeface="华文楷体" panose="02010600040101010101" charset="-122"/>
                <a:cs typeface="华文楷体" panose="02010600040101010101" charset="-122"/>
              </a:rPr>
              <a:t>python </a:t>
            </a:r>
            <a:r>
              <a:rPr lang="zh-CN" altLang="en-US" sz="2400" b="1" dirty="0">
                <a:latin typeface="华文楷体" panose="02010600040101010101" charset="-122"/>
                <a:ea typeface="华文楷体" panose="02010600040101010101" charset="-122"/>
                <a:cs typeface="华文楷体" panose="02010600040101010101" charset="-122"/>
              </a:rPr>
              <a:t>接口 </a:t>
            </a:r>
            <a:r>
              <a:rPr lang="en-US" altLang="zh-CN" sz="2400" b="1" dirty="0">
                <a:latin typeface="华文楷体" panose="02010600040101010101" charset="-122"/>
                <a:ea typeface="华文楷体" panose="02010600040101010101" charset="-122"/>
                <a:cs typeface="华文楷体" panose="02010600040101010101" charset="-122"/>
              </a:rPr>
              <a:t>BPL </a:t>
            </a:r>
            <a:r>
              <a:rPr lang="zh-CN" altLang="en-US" sz="2400" b="1" dirty="0">
                <a:latin typeface="华文楷体" panose="02010600040101010101" charset="-122"/>
                <a:ea typeface="华文楷体" panose="02010600040101010101" charset="-122"/>
                <a:cs typeface="华文楷体" panose="02010600040101010101" charset="-122"/>
              </a:rPr>
              <a:t>实现并进行单算子正确性验证，通过高性能库 </a:t>
            </a:r>
            <a:r>
              <a:rPr lang="en-US" altLang="zh-CN" sz="2400" b="1" dirty="0" err="1">
                <a:latin typeface="华文楷体" panose="02010600040101010101" charset="-122"/>
                <a:ea typeface="华文楷体" panose="02010600040101010101" charset="-122"/>
                <a:cs typeface="华文楷体" panose="02010600040101010101" charset="-122"/>
              </a:rPr>
              <a:t>PluginOp</a:t>
            </a:r>
            <a:r>
              <a:rPr lang="en-US" altLang="zh-CN" sz="2400" b="1" dirty="0">
                <a:latin typeface="华文楷体" panose="02010600040101010101" charset="-122"/>
                <a:ea typeface="华文楷体" panose="02010600040101010101" charset="-122"/>
                <a:cs typeface="华文楷体" panose="02010600040101010101" charset="-122"/>
              </a:rPr>
              <a:t> </a:t>
            </a:r>
            <a:r>
              <a:rPr lang="zh-CN" altLang="en-US" sz="2400" b="1" dirty="0">
                <a:latin typeface="华文楷体" panose="02010600040101010101" charset="-122"/>
                <a:ea typeface="华文楷体" panose="02010600040101010101" charset="-122"/>
                <a:cs typeface="华文楷体" panose="02010600040101010101" charset="-122"/>
              </a:rPr>
              <a:t>接口扩展算子，并和高性能库原有算子一起集成到编程框架 </a:t>
            </a:r>
            <a:r>
              <a:rPr lang="en-US" altLang="zh-CN" sz="2400" b="1" dirty="0">
                <a:latin typeface="华文楷体" panose="02010600040101010101" charset="-122"/>
                <a:ea typeface="华文楷体" panose="02010600040101010101" charset="-122"/>
                <a:cs typeface="华文楷体" panose="02010600040101010101" charset="-122"/>
              </a:rPr>
              <a:t>Tensor-Flow </a:t>
            </a:r>
            <a:r>
              <a:rPr lang="zh-CN" altLang="en-US" sz="2400" b="1" dirty="0">
                <a:latin typeface="华文楷体" panose="02010600040101010101" charset="-122"/>
                <a:ea typeface="华文楷体" panose="02010600040101010101" charset="-122"/>
                <a:cs typeface="华文楷体" panose="02010600040101010101" charset="-122"/>
              </a:rPr>
              <a:t>中，此后将风格迁移模型在扩展后的 </a:t>
            </a:r>
            <a:r>
              <a:rPr lang="en-US" altLang="zh-CN" sz="2400" b="1" dirty="0">
                <a:latin typeface="华文楷体" panose="02010600040101010101" charset="-122"/>
                <a:ea typeface="华文楷体" panose="02010600040101010101" charset="-122"/>
                <a:cs typeface="华文楷体" panose="02010600040101010101" charset="-122"/>
              </a:rPr>
              <a:t>TensorFlow </a:t>
            </a:r>
            <a:r>
              <a:rPr lang="zh-CN" altLang="en-US" sz="2400" b="1" dirty="0">
                <a:latin typeface="华文楷体" panose="02010600040101010101" charset="-122"/>
                <a:ea typeface="华文楷体" panose="02010600040101010101" charset="-122"/>
                <a:cs typeface="华文楷体" panose="02010600040101010101" charset="-122"/>
              </a:rPr>
              <a:t>上运行。</a:t>
            </a:r>
            <a:endParaRPr lang="zh-CN" altLang="en-US" sz="2400" b="1" dirty="0">
              <a:latin typeface="华文楷体" panose="02010600040101010101" charset="-122"/>
              <a:ea typeface="华文楷体" panose="02010600040101010101" charset="-122"/>
              <a:cs typeface="华文楷体" panose="02010600040101010101" charset="-122"/>
            </a:endParaRPr>
          </a:p>
          <a:p>
            <a:pPr indent="709295" algn="l" fontAlgn="auto">
              <a:buClrTx/>
              <a:buSzTx/>
              <a:buFontTx/>
            </a:pPr>
            <a:r>
              <a:rPr lang="zh-CN" altLang="en-US" sz="2400" b="1" dirty="0">
                <a:latin typeface="华文楷体" panose="02010600040101010101" charset="-122"/>
                <a:ea typeface="华文楷体" panose="02010600040101010101" charset="-122"/>
                <a:cs typeface="华文楷体" panose="02010600040101010101" charset="-122"/>
              </a:rPr>
              <a:t>具体实验内容包括：</a:t>
            </a:r>
            <a:endParaRPr lang="zh-CN" altLang="en-US" sz="2400" b="1" dirty="0">
              <a:latin typeface="华文楷体" panose="02010600040101010101" charset="-122"/>
              <a:ea typeface="华文楷体" panose="02010600040101010101" charset="-122"/>
              <a:cs typeface="华文楷体" panose="02010600040101010101" charset="-122"/>
            </a:endParaRPr>
          </a:p>
          <a:p>
            <a:pPr indent="709295" algn="l" fontAlgn="auto">
              <a:buClrTx/>
              <a:buSzTx/>
              <a:buFontTx/>
            </a:pPr>
            <a:r>
              <a:rPr lang="zh-CN" altLang="en-US" sz="2400" b="1" dirty="0">
                <a:latin typeface="华文楷体" panose="02010600040101010101" charset="-122"/>
                <a:ea typeface="华文楷体" panose="02010600040101010101" charset="-122"/>
                <a:cs typeface="华文楷体" panose="02010600040101010101" charset="-122"/>
              </a:rPr>
              <a:t>1. </a:t>
            </a:r>
            <a:r>
              <a:rPr lang="en-US" altLang="zh-CN" sz="2400" b="1" dirty="0">
                <a:latin typeface="华文楷体" panose="02010600040101010101" charset="-122"/>
                <a:ea typeface="华文楷体" panose="02010600040101010101" charset="-122"/>
                <a:cs typeface="华文楷体" panose="02010600040101010101" charset="-122"/>
              </a:rPr>
              <a:t>BCL </a:t>
            </a:r>
            <a:r>
              <a:rPr lang="zh-CN" altLang="en-US" sz="2400" b="1" dirty="0">
                <a:latin typeface="华文楷体" panose="02010600040101010101" charset="-122"/>
                <a:ea typeface="华文楷体" panose="02010600040101010101" charset="-122"/>
                <a:cs typeface="华文楷体" panose="02010600040101010101" charset="-122"/>
              </a:rPr>
              <a:t>算子实现与正确性验证；（已完成）</a:t>
            </a:r>
            <a:endParaRPr lang="zh-CN" altLang="en-US" sz="2400" b="1" dirty="0">
              <a:latin typeface="华文楷体" panose="02010600040101010101" charset="-122"/>
              <a:ea typeface="华文楷体" panose="02010600040101010101" charset="-122"/>
              <a:cs typeface="华文楷体" panose="02010600040101010101" charset="-122"/>
            </a:endParaRPr>
          </a:p>
          <a:p>
            <a:pPr indent="709295" algn="l" fontAlgn="auto">
              <a:buClrTx/>
              <a:buSzTx/>
              <a:buFontTx/>
            </a:pPr>
            <a:r>
              <a:rPr lang="zh-CN" altLang="en-US" sz="2400" b="1" dirty="0">
                <a:latin typeface="华文楷体" panose="02010600040101010101" charset="-122"/>
                <a:ea typeface="华文楷体" panose="02010600040101010101" charset="-122"/>
                <a:cs typeface="华文楷体" panose="02010600040101010101" charset="-122"/>
              </a:rPr>
              <a:t>2.框架算子集成；</a:t>
            </a:r>
            <a:endParaRPr lang="zh-CN" altLang="en-US" sz="2400" b="1" dirty="0">
              <a:latin typeface="华文楷体" panose="02010600040101010101" charset="-122"/>
              <a:ea typeface="华文楷体" panose="02010600040101010101" charset="-122"/>
              <a:cs typeface="华文楷体" panose="02010600040101010101" charset="-122"/>
            </a:endParaRPr>
          </a:p>
          <a:p>
            <a:pPr indent="709295" algn="l" fontAlgn="auto">
              <a:buClrTx/>
              <a:buSzTx/>
              <a:buFontTx/>
            </a:pPr>
            <a:r>
              <a:rPr lang="zh-CN" altLang="en-US" sz="2400" b="1" dirty="0">
                <a:latin typeface="华文楷体" panose="02010600040101010101" charset="-122"/>
                <a:ea typeface="华文楷体" panose="02010600040101010101" charset="-122"/>
                <a:cs typeface="华文楷体" panose="02010600040101010101" charset="-122"/>
              </a:rPr>
              <a:t>3. 模型在线推理</a:t>
            </a:r>
            <a:endParaRPr lang="en-US" altLang="zh-CN" sz="2400" b="1" dirty="0">
              <a:latin typeface="华文楷体" panose="02010600040101010101" charset="-122"/>
              <a:ea typeface="华文楷体" panose="02010600040101010101" charset="-122"/>
              <a:cs typeface="华文楷体" panose="02010600040101010101" charset="-122"/>
            </a:endParaRPr>
          </a:p>
          <a:p>
            <a:pPr indent="709295" algn="l" fontAlgn="auto">
              <a:buClrTx/>
              <a:buSzTx/>
              <a:buFontTx/>
            </a:pPr>
            <a:r>
              <a:rPr lang="en-US" altLang="zh-CN" sz="2400" b="1" dirty="0">
                <a:latin typeface="华文楷体" panose="02010600040101010101" charset="-122"/>
                <a:ea typeface="华文楷体" panose="02010600040101010101" charset="-122"/>
                <a:cs typeface="华文楷体" panose="02010600040101010101" charset="-122"/>
              </a:rPr>
              <a:t>4.</a:t>
            </a:r>
            <a:r>
              <a:rPr lang="zh-CN" altLang="en-US" sz="2400" b="1" dirty="0">
                <a:latin typeface="华文楷体" panose="02010600040101010101" charset="-122"/>
                <a:ea typeface="华文楷体" panose="02010600040101010101" charset="-122"/>
                <a:cs typeface="华文楷体" panose="02010600040101010101" charset="-122"/>
              </a:rPr>
              <a:t>模型离线推理。</a:t>
            </a:r>
            <a:endParaRPr lang="zh-CN" altLang="en-US" sz="2400" b="1" dirty="0">
              <a:latin typeface="华文楷体" panose="02010600040101010101" charset="-122"/>
              <a:ea typeface="华文楷体" panose="02010600040101010101" charset="-122"/>
              <a:cs typeface="华文楷体" panose="02010600040101010101" charset="-122"/>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矩形 35"/>
          <p:cNvSpPr/>
          <p:nvPr/>
        </p:nvSpPr>
        <p:spPr>
          <a:xfrm>
            <a:off x="364490" y="238760"/>
            <a:ext cx="3159760" cy="417195"/>
          </a:xfrm>
          <a:prstGeom prst="rect">
            <a:avLst/>
          </a:prstGeom>
          <a:solidFill>
            <a:srgbClr val="FBFBFB"/>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37" name="文本框 36"/>
          <p:cNvSpPr txBox="1"/>
          <p:nvPr/>
        </p:nvSpPr>
        <p:spPr>
          <a:xfrm>
            <a:off x="364490" y="133985"/>
            <a:ext cx="5656064" cy="523220"/>
          </a:xfrm>
          <a:prstGeom prst="rect">
            <a:avLst/>
          </a:prstGeom>
          <a:noFill/>
        </p:spPr>
        <p:txBody>
          <a:bodyPr wrap="square" rtlCol="0">
            <a:spAutoFit/>
          </a:bodyPr>
          <a:lstStyle/>
          <a:p>
            <a:r>
              <a:rPr lang="zh-CN" altLang="en-US" sz="2800" b="1" dirty="0">
                <a:latin typeface="华文楷体" panose="02010600040101010101" charset="-122"/>
                <a:ea typeface="华文楷体" panose="02010600040101010101" charset="-122"/>
                <a:cs typeface="华文楷体" panose="02010600040101010101" charset="-122"/>
              </a:rPr>
              <a:t>实验</a:t>
            </a:r>
            <a:r>
              <a:rPr lang="en-US" altLang="zh-CN" sz="2800" b="1" dirty="0">
                <a:latin typeface="华文楷体" panose="02010600040101010101" charset="-122"/>
                <a:ea typeface="华文楷体" panose="02010600040101010101" charset="-122"/>
                <a:cs typeface="华文楷体" panose="02010600040101010101" charset="-122"/>
              </a:rPr>
              <a:t>3-</a:t>
            </a:r>
            <a:r>
              <a:rPr lang="zh-CN" altLang="en-US" sz="2800" b="1" dirty="0">
                <a:latin typeface="华文楷体" panose="02010600040101010101" charset="-122"/>
                <a:ea typeface="华文楷体" panose="02010600040101010101" charset="-122"/>
                <a:cs typeface="华文楷体" panose="02010600040101010101" charset="-122"/>
              </a:rPr>
              <a:t>智能编程语言算子开发实验</a:t>
            </a:r>
            <a:endParaRPr lang="zh-CN" altLang="en-US" sz="2800" b="1" dirty="0">
              <a:latin typeface="华文楷体" panose="02010600040101010101" charset="-122"/>
              <a:ea typeface="华文楷体" panose="02010600040101010101" charset="-122"/>
              <a:cs typeface="华文楷体" panose="02010600040101010101" charset="-122"/>
            </a:endParaRPr>
          </a:p>
        </p:txBody>
      </p:sp>
      <p:sp>
        <p:nvSpPr>
          <p:cNvPr id="38" name="文本框 37"/>
          <p:cNvSpPr txBox="1"/>
          <p:nvPr>
            <p:custDataLst>
              <p:tags r:id="rId1"/>
            </p:custDataLst>
          </p:nvPr>
        </p:nvSpPr>
        <p:spPr>
          <a:xfrm>
            <a:off x="102235" y="843280"/>
            <a:ext cx="3654953" cy="830997"/>
          </a:xfrm>
          <a:prstGeom prst="rect">
            <a:avLst/>
          </a:prstGeom>
          <a:noFill/>
        </p:spPr>
        <p:txBody>
          <a:bodyPr wrap="square" rtlCol="0">
            <a:spAutoFit/>
          </a:bodyPr>
          <a:lstStyle/>
          <a:p>
            <a:pPr algn="l">
              <a:buClrTx/>
              <a:buSzTx/>
              <a:buFontTx/>
            </a:pPr>
            <a:r>
              <a:rPr lang="en-US" altLang="zh-CN" sz="2400" b="1" dirty="0">
                <a:latin typeface="华文楷体" panose="02010600040101010101" charset="-122"/>
                <a:ea typeface="华文楷体" panose="02010600040101010101" charset="-122"/>
                <a:cs typeface="华文楷体" panose="02010600040101010101" charset="-122"/>
              </a:rPr>
              <a:t>BCL </a:t>
            </a:r>
            <a:r>
              <a:rPr lang="zh-CN" altLang="en-US" sz="2400" b="1" dirty="0">
                <a:latin typeface="华文楷体" panose="02010600040101010101" charset="-122"/>
                <a:ea typeface="华文楷体" panose="02010600040101010101" charset="-122"/>
                <a:cs typeface="华文楷体" panose="02010600040101010101" charset="-122"/>
              </a:rPr>
              <a:t>算子实现与正确</a:t>
            </a:r>
            <a:endParaRPr lang="en-US" altLang="zh-CN" sz="2400" b="1" dirty="0">
              <a:latin typeface="华文楷体" panose="02010600040101010101" charset="-122"/>
              <a:ea typeface="华文楷体" panose="02010600040101010101" charset="-122"/>
              <a:cs typeface="华文楷体" panose="02010600040101010101" charset="-122"/>
            </a:endParaRPr>
          </a:p>
          <a:p>
            <a:pPr algn="l">
              <a:buClrTx/>
              <a:buSzTx/>
              <a:buFontTx/>
            </a:pPr>
            <a:r>
              <a:rPr lang="zh-CN" altLang="en-US" sz="2400" b="1" dirty="0">
                <a:latin typeface="华文楷体" panose="02010600040101010101" charset="-122"/>
                <a:ea typeface="华文楷体" panose="02010600040101010101" charset="-122"/>
                <a:cs typeface="华文楷体" panose="02010600040101010101" charset="-122"/>
              </a:rPr>
              <a:t>性验证：</a:t>
            </a:r>
            <a:endParaRPr lang="zh-CN" altLang="en-US" sz="2400" b="1" dirty="0">
              <a:latin typeface="华文楷体" panose="02010600040101010101" charset="-122"/>
              <a:ea typeface="华文楷体" panose="02010600040101010101" charset="-122"/>
              <a:cs typeface="华文楷体" panose="02010600040101010101" charset="-122"/>
            </a:endParaRPr>
          </a:p>
        </p:txBody>
      </p:sp>
      <p:sp>
        <p:nvSpPr>
          <p:cNvPr id="7" name="文本框 6"/>
          <p:cNvSpPr txBox="1"/>
          <p:nvPr/>
        </p:nvSpPr>
        <p:spPr>
          <a:xfrm>
            <a:off x="270510" y="1835150"/>
            <a:ext cx="4797425" cy="368300"/>
          </a:xfrm>
          <a:prstGeom prst="rect">
            <a:avLst/>
          </a:prstGeom>
          <a:noFill/>
        </p:spPr>
        <p:txBody>
          <a:bodyPr wrap="square" rtlCol="0" anchor="t">
            <a:spAutoFit/>
          </a:bodyPr>
          <a:lstStyle/>
          <a:p>
            <a:r>
              <a:rPr lang="zh-CN" altLang="en-US" dirty="0">
                <a:sym typeface="+mn-ea"/>
              </a:rPr>
              <a:t>补全plugin_power_difference kernel.h</a:t>
            </a:r>
            <a:endParaRPr lang="zh-CN" altLang="en-US" dirty="0">
              <a:sym typeface="+mn-ea"/>
            </a:endParaRPr>
          </a:p>
        </p:txBody>
      </p:sp>
      <p:pic>
        <p:nvPicPr>
          <p:cNvPr id="9" name="图片 8"/>
          <p:cNvPicPr>
            <a:picLocks noChangeAspect="1"/>
          </p:cNvPicPr>
          <p:nvPr/>
        </p:nvPicPr>
        <p:blipFill>
          <a:blip r:embed="rId2"/>
          <a:stretch>
            <a:fillRect/>
          </a:stretch>
        </p:blipFill>
        <p:spPr>
          <a:xfrm>
            <a:off x="-241796" y="2385432"/>
            <a:ext cx="5656064" cy="933580"/>
          </a:xfrm>
          <a:prstGeom prst="rect">
            <a:avLst/>
          </a:prstGeom>
        </p:spPr>
      </p:pic>
      <p:sp>
        <p:nvSpPr>
          <p:cNvPr id="10" name="文本框 9"/>
          <p:cNvSpPr txBox="1"/>
          <p:nvPr/>
        </p:nvSpPr>
        <p:spPr>
          <a:xfrm>
            <a:off x="314272" y="3852563"/>
            <a:ext cx="4797425" cy="646331"/>
          </a:xfrm>
          <a:prstGeom prst="rect">
            <a:avLst/>
          </a:prstGeom>
          <a:noFill/>
        </p:spPr>
        <p:txBody>
          <a:bodyPr wrap="square" rtlCol="0" anchor="t">
            <a:spAutoFit/>
          </a:bodyPr>
          <a:lstStyle/>
          <a:p>
            <a:r>
              <a:rPr lang="zh-CN" altLang="en-US" dirty="0">
                <a:sym typeface="+mn-ea"/>
              </a:rPr>
              <a:t>函数同实验一完全相同，不过使用</a:t>
            </a:r>
            <a:r>
              <a:rPr lang="en-US" altLang="zh-CN" dirty="0">
                <a:sym typeface="+mn-ea"/>
              </a:rPr>
              <a:t>python</a:t>
            </a:r>
            <a:r>
              <a:rPr lang="zh-CN" altLang="en-US" dirty="0">
                <a:sym typeface="+mn-ea"/>
              </a:rPr>
              <a:t>来编写算子，所以参数是一样的。</a:t>
            </a:r>
            <a:endParaRPr lang="zh-CN" altLang="en-US" dirty="0">
              <a:sym typeface="+mn-ea"/>
            </a:endParaRPr>
          </a:p>
        </p:txBody>
      </p:sp>
      <p:sp>
        <p:nvSpPr>
          <p:cNvPr id="11" name="文本框 10"/>
          <p:cNvSpPr txBox="1"/>
          <p:nvPr/>
        </p:nvSpPr>
        <p:spPr>
          <a:xfrm>
            <a:off x="6597382" y="1589202"/>
            <a:ext cx="4797425" cy="368300"/>
          </a:xfrm>
          <a:prstGeom prst="rect">
            <a:avLst/>
          </a:prstGeom>
          <a:noFill/>
        </p:spPr>
        <p:txBody>
          <a:bodyPr wrap="square" rtlCol="0" anchor="t">
            <a:spAutoFit/>
          </a:bodyPr>
          <a:lstStyle/>
          <a:p>
            <a:r>
              <a:rPr lang="zh-CN" altLang="en-US" dirty="0">
                <a:sym typeface="+mn-ea"/>
              </a:rPr>
              <a:t>补全</a:t>
            </a:r>
            <a:r>
              <a:rPr lang="en-US" altLang="zh-CN" dirty="0">
                <a:sym typeface="+mn-ea"/>
              </a:rPr>
              <a:t>powerDIffBangpy.py</a:t>
            </a:r>
            <a:endParaRPr lang="zh-CN" altLang="en-US" dirty="0">
              <a:sym typeface="+mn-ea"/>
            </a:endParaRPr>
          </a:p>
        </p:txBody>
      </p:sp>
      <p:pic>
        <p:nvPicPr>
          <p:cNvPr id="14" name="图片 13"/>
          <p:cNvPicPr>
            <a:picLocks noChangeAspect="1"/>
          </p:cNvPicPr>
          <p:nvPr/>
        </p:nvPicPr>
        <p:blipFill>
          <a:blip r:embed="rId3"/>
          <a:stretch>
            <a:fillRect/>
          </a:stretch>
        </p:blipFill>
        <p:spPr>
          <a:xfrm>
            <a:off x="6512460" y="1991452"/>
            <a:ext cx="4605196" cy="1995585"/>
          </a:xfrm>
          <a:prstGeom prst="rect">
            <a:avLst/>
          </a:prstGeom>
        </p:spPr>
      </p:pic>
      <p:sp>
        <p:nvSpPr>
          <p:cNvPr id="15" name="文本框 14"/>
          <p:cNvSpPr txBox="1"/>
          <p:nvPr/>
        </p:nvSpPr>
        <p:spPr>
          <a:xfrm>
            <a:off x="11394807" y="2326732"/>
            <a:ext cx="526683" cy="1200329"/>
          </a:xfrm>
          <a:prstGeom prst="rect">
            <a:avLst/>
          </a:prstGeom>
          <a:noFill/>
        </p:spPr>
        <p:txBody>
          <a:bodyPr wrap="square" rtlCol="0">
            <a:spAutoFit/>
          </a:bodyPr>
          <a:lstStyle/>
          <a:p>
            <a:r>
              <a:rPr lang="zh-CN" altLang="en-US" dirty="0"/>
              <a:t>数据准备</a:t>
            </a:r>
            <a:endParaRPr lang="zh-CN" altLang="en-US" dirty="0"/>
          </a:p>
        </p:txBody>
      </p:sp>
      <p:pic>
        <p:nvPicPr>
          <p:cNvPr id="18" name="图片 17"/>
          <p:cNvPicPr>
            <a:picLocks noChangeAspect="1"/>
          </p:cNvPicPr>
          <p:nvPr/>
        </p:nvPicPr>
        <p:blipFill>
          <a:blip r:embed="rId4"/>
          <a:stretch>
            <a:fillRect/>
          </a:stretch>
        </p:blipFill>
        <p:spPr>
          <a:xfrm>
            <a:off x="6202957" y="4150401"/>
            <a:ext cx="5191850" cy="2124371"/>
          </a:xfrm>
          <a:prstGeom prst="rect">
            <a:avLst/>
          </a:prstGeom>
        </p:spPr>
      </p:pic>
      <p:sp>
        <p:nvSpPr>
          <p:cNvPr id="19" name="文本框 18"/>
          <p:cNvSpPr txBox="1"/>
          <p:nvPr/>
        </p:nvSpPr>
        <p:spPr>
          <a:xfrm>
            <a:off x="11547207" y="4624800"/>
            <a:ext cx="526683" cy="646331"/>
          </a:xfrm>
          <a:prstGeom prst="rect">
            <a:avLst/>
          </a:prstGeom>
          <a:noFill/>
        </p:spPr>
        <p:txBody>
          <a:bodyPr wrap="square" rtlCol="0">
            <a:spAutoFit/>
          </a:bodyPr>
          <a:lstStyle/>
          <a:p>
            <a:r>
              <a:rPr lang="zh-CN" altLang="en-US" dirty="0"/>
              <a:t>运算</a:t>
            </a:r>
            <a:endParaRPr lang="zh-CN" altLang="en-US"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矩形 35"/>
          <p:cNvSpPr/>
          <p:nvPr/>
        </p:nvSpPr>
        <p:spPr>
          <a:xfrm>
            <a:off x="364490" y="238760"/>
            <a:ext cx="3159760" cy="417195"/>
          </a:xfrm>
          <a:prstGeom prst="rect">
            <a:avLst/>
          </a:prstGeom>
          <a:solidFill>
            <a:srgbClr val="FBFBFB"/>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37" name="文本框 36"/>
          <p:cNvSpPr txBox="1"/>
          <p:nvPr/>
        </p:nvSpPr>
        <p:spPr>
          <a:xfrm>
            <a:off x="441016" y="160957"/>
            <a:ext cx="5724393" cy="523220"/>
          </a:xfrm>
          <a:prstGeom prst="rect">
            <a:avLst/>
          </a:prstGeom>
          <a:noFill/>
        </p:spPr>
        <p:txBody>
          <a:bodyPr wrap="square" rtlCol="0">
            <a:spAutoFit/>
          </a:bodyPr>
          <a:lstStyle/>
          <a:p>
            <a:r>
              <a:rPr lang="zh-CN" altLang="en-US" sz="2800" b="1" dirty="0">
                <a:latin typeface="华文楷体" panose="02010600040101010101" charset="-122"/>
                <a:ea typeface="华文楷体" panose="02010600040101010101" charset="-122"/>
                <a:cs typeface="华文楷体" panose="02010600040101010101" charset="-122"/>
              </a:rPr>
              <a:t>实验</a:t>
            </a:r>
            <a:r>
              <a:rPr lang="en-US" altLang="zh-CN" sz="2800" b="1" dirty="0">
                <a:latin typeface="华文楷体" panose="02010600040101010101" charset="-122"/>
                <a:ea typeface="华文楷体" panose="02010600040101010101" charset="-122"/>
                <a:cs typeface="华文楷体" panose="02010600040101010101" charset="-122"/>
              </a:rPr>
              <a:t>3-</a:t>
            </a:r>
            <a:r>
              <a:rPr lang="zh-CN" altLang="en-US" sz="2800" b="1" dirty="0">
                <a:latin typeface="华文楷体" panose="02010600040101010101" charset="-122"/>
                <a:ea typeface="华文楷体" panose="02010600040101010101" charset="-122"/>
                <a:cs typeface="华文楷体" panose="02010600040101010101" charset="-122"/>
              </a:rPr>
              <a:t>智能编程语言算子开发实验</a:t>
            </a:r>
            <a:endParaRPr lang="zh-CN" altLang="en-US" sz="2800" b="1" dirty="0">
              <a:latin typeface="华文楷体" panose="02010600040101010101" charset="-122"/>
              <a:ea typeface="华文楷体" panose="02010600040101010101" charset="-122"/>
              <a:cs typeface="华文楷体" panose="02010600040101010101" charset="-122"/>
            </a:endParaRPr>
          </a:p>
        </p:txBody>
      </p:sp>
      <p:sp>
        <p:nvSpPr>
          <p:cNvPr id="38" name="文本框 37"/>
          <p:cNvSpPr txBox="1"/>
          <p:nvPr>
            <p:custDataLst>
              <p:tags r:id="rId1"/>
            </p:custDataLst>
          </p:nvPr>
        </p:nvSpPr>
        <p:spPr>
          <a:xfrm>
            <a:off x="102235" y="843280"/>
            <a:ext cx="4064000" cy="460375"/>
          </a:xfrm>
          <a:prstGeom prst="rect">
            <a:avLst/>
          </a:prstGeom>
          <a:noFill/>
        </p:spPr>
        <p:txBody>
          <a:bodyPr wrap="square" rtlCol="0">
            <a:spAutoFit/>
          </a:bodyPr>
          <a:lstStyle/>
          <a:p>
            <a:pPr algn="l">
              <a:buClrTx/>
              <a:buSzTx/>
              <a:buFontTx/>
            </a:pPr>
            <a:r>
              <a:rPr lang="zh-CN" altLang="en-US" sz="2400" b="1" dirty="0">
                <a:latin typeface="华文楷体" panose="02010600040101010101" charset="-122"/>
                <a:ea typeface="华文楷体" panose="02010600040101010101" charset="-122"/>
                <a:cs typeface="华文楷体" panose="02010600040101010101" charset="-122"/>
              </a:rPr>
              <a:t>补齐</a:t>
            </a:r>
            <a:r>
              <a:rPr lang="zh-CN" altLang="en-US" sz="2400" dirty="0">
                <a:sym typeface="+mn-ea"/>
              </a:rPr>
              <a:t>powerDiff.cpp </a:t>
            </a:r>
            <a:r>
              <a:rPr lang="zh-CN" altLang="en-US" sz="2400" b="1" dirty="0">
                <a:latin typeface="华文楷体" panose="02010600040101010101" charset="-122"/>
                <a:ea typeface="华文楷体" panose="02010600040101010101" charset="-122"/>
                <a:cs typeface="华文楷体" panose="02010600040101010101" charset="-122"/>
              </a:rPr>
              <a:t>：</a:t>
            </a:r>
            <a:endParaRPr lang="zh-CN" altLang="en-US" sz="2400" b="1" dirty="0">
              <a:latin typeface="华文楷体" panose="02010600040101010101" charset="-122"/>
              <a:ea typeface="华文楷体" panose="02010600040101010101" charset="-122"/>
              <a:cs typeface="华文楷体" panose="02010600040101010101" charset="-122"/>
            </a:endParaRPr>
          </a:p>
        </p:txBody>
      </p:sp>
      <p:pic>
        <p:nvPicPr>
          <p:cNvPr id="3" name="图片 2"/>
          <p:cNvPicPr>
            <a:picLocks noChangeAspect="1"/>
          </p:cNvPicPr>
          <p:nvPr/>
        </p:nvPicPr>
        <p:blipFill>
          <a:blip r:embed="rId2"/>
          <a:stretch>
            <a:fillRect/>
          </a:stretch>
        </p:blipFill>
        <p:spPr>
          <a:xfrm>
            <a:off x="517651" y="1692593"/>
            <a:ext cx="6763694" cy="657317"/>
          </a:xfrm>
          <a:prstGeom prst="rect">
            <a:avLst/>
          </a:prstGeom>
        </p:spPr>
      </p:pic>
      <p:pic>
        <p:nvPicPr>
          <p:cNvPr id="13" name="图片 12"/>
          <p:cNvPicPr>
            <a:picLocks noChangeAspect="1"/>
          </p:cNvPicPr>
          <p:nvPr/>
        </p:nvPicPr>
        <p:blipFill>
          <a:blip r:embed="rId3"/>
          <a:stretch>
            <a:fillRect/>
          </a:stretch>
        </p:blipFill>
        <p:spPr>
          <a:xfrm>
            <a:off x="517651" y="2738849"/>
            <a:ext cx="7297168" cy="1543265"/>
          </a:xfrm>
          <a:prstGeom prst="rect">
            <a:avLst/>
          </a:prstGeom>
        </p:spPr>
      </p:pic>
      <p:pic>
        <p:nvPicPr>
          <p:cNvPr id="15" name="图片 14"/>
          <p:cNvPicPr>
            <a:picLocks noChangeAspect="1"/>
          </p:cNvPicPr>
          <p:nvPr/>
        </p:nvPicPr>
        <p:blipFill>
          <a:blip r:embed="rId4"/>
          <a:stretch>
            <a:fillRect/>
          </a:stretch>
        </p:blipFill>
        <p:spPr>
          <a:xfrm>
            <a:off x="517651" y="4854791"/>
            <a:ext cx="7354326" cy="552527"/>
          </a:xfrm>
          <a:prstGeom prst="rect">
            <a:avLst/>
          </a:prstGeom>
        </p:spPr>
      </p:pic>
      <p:sp>
        <p:nvSpPr>
          <p:cNvPr id="16" name="文本框 15"/>
          <p:cNvSpPr txBox="1"/>
          <p:nvPr/>
        </p:nvSpPr>
        <p:spPr>
          <a:xfrm>
            <a:off x="8383509" y="2021251"/>
            <a:ext cx="3223034" cy="369332"/>
          </a:xfrm>
          <a:prstGeom prst="rect">
            <a:avLst/>
          </a:prstGeom>
          <a:noFill/>
        </p:spPr>
        <p:txBody>
          <a:bodyPr wrap="square" rtlCol="0">
            <a:spAutoFit/>
          </a:bodyPr>
          <a:lstStyle/>
          <a:p>
            <a:r>
              <a:rPr lang="zh-CN" altLang="en-US" dirty="0"/>
              <a:t>与实验一相同。不做修改。</a:t>
            </a:r>
            <a:endParaRPr lang="zh-CN" altLang="en-US"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矩形 35"/>
          <p:cNvSpPr/>
          <p:nvPr/>
        </p:nvSpPr>
        <p:spPr>
          <a:xfrm>
            <a:off x="364490" y="238760"/>
            <a:ext cx="3159760" cy="417195"/>
          </a:xfrm>
          <a:prstGeom prst="rect">
            <a:avLst/>
          </a:prstGeom>
          <a:solidFill>
            <a:srgbClr val="FBFBFB"/>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37" name="文本框 36"/>
          <p:cNvSpPr txBox="1"/>
          <p:nvPr/>
        </p:nvSpPr>
        <p:spPr>
          <a:xfrm>
            <a:off x="422909" y="133985"/>
            <a:ext cx="5763895" cy="523220"/>
          </a:xfrm>
          <a:prstGeom prst="rect">
            <a:avLst/>
          </a:prstGeom>
          <a:noFill/>
        </p:spPr>
        <p:txBody>
          <a:bodyPr wrap="square" rtlCol="0">
            <a:spAutoFit/>
          </a:bodyPr>
          <a:lstStyle/>
          <a:p>
            <a:r>
              <a:rPr lang="zh-CN" altLang="en-US" sz="2800" b="1" dirty="0">
                <a:latin typeface="华文楷体" panose="02010600040101010101" charset="-122"/>
                <a:ea typeface="华文楷体" panose="02010600040101010101" charset="-122"/>
                <a:cs typeface="华文楷体" panose="02010600040101010101" charset="-122"/>
              </a:rPr>
              <a:t>实验</a:t>
            </a:r>
            <a:r>
              <a:rPr lang="en-US" altLang="zh-CN" sz="2800" b="1" dirty="0">
                <a:latin typeface="华文楷体" panose="02010600040101010101" charset="-122"/>
                <a:ea typeface="华文楷体" panose="02010600040101010101" charset="-122"/>
                <a:cs typeface="华文楷体" panose="02010600040101010101" charset="-122"/>
              </a:rPr>
              <a:t>3-</a:t>
            </a:r>
            <a:r>
              <a:rPr lang="zh-CN" altLang="en-US" sz="2800" b="1" dirty="0">
                <a:latin typeface="华文楷体" panose="02010600040101010101" charset="-122"/>
                <a:ea typeface="华文楷体" panose="02010600040101010101" charset="-122"/>
                <a:cs typeface="华文楷体" panose="02010600040101010101" charset="-122"/>
              </a:rPr>
              <a:t>智能编程语言算子开发实验</a:t>
            </a:r>
            <a:endParaRPr lang="zh-CN" altLang="en-US" sz="2800" b="1" dirty="0">
              <a:latin typeface="华文楷体" panose="02010600040101010101" charset="-122"/>
              <a:ea typeface="华文楷体" panose="02010600040101010101" charset="-122"/>
              <a:cs typeface="华文楷体" panose="02010600040101010101" charset="-122"/>
            </a:endParaRPr>
          </a:p>
        </p:txBody>
      </p:sp>
      <p:sp>
        <p:nvSpPr>
          <p:cNvPr id="38" name="文本框 37"/>
          <p:cNvSpPr txBox="1"/>
          <p:nvPr>
            <p:custDataLst>
              <p:tags r:id="rId1"/>
            </p:custDataLst>
          </p:nvPr>
        </p:nvSpPr>
        <p:spPr>
          <a:xfrm>
            <a:off x="102235" y="843280"/>
            <a:ext cx="4064000" cy="460375"/>
          </a:xfrm>
          <a:prstGeom prst="rect">
            <a:avLst/>
          </a:prstGeom>
          <a:noFill/>
        </p:spPr>
        <p:txBody>
          <a:bodyPr wrap="square" rtlCol="0">
            <a:spAutoFit/>
          </a:bodyPr>
          <a:lstStyle/>
          <a:p>
            <a:pPr algn="l">
              <a:buClrTx/>
              <a:buSzTx/>
              <a:buFontTx/>
            </a:pPr>
            <a:r>
              <a:rPr lang="zh-CN" altLang="en-US" sz="2400" b="1" dirty="0">
                <a:latin typeface="华文楷体" panose="02010600040101010101" charset="-122"/>
                <a:ea typeface="华文楷体" panose="02010600040101010101" charset="-122"/>
                <a:cs typeface="华文楷体" panose="02010600040101010101" charset="-122"/>
              </a:rPr>
              <a:t>正确性验证：</a:t>
            </a:r>
            <a:endParaRPr lang="zh-CN" altLang="en-US" sz="2400" b="1" dirty="0">
              <a:latin typeface="华文楷体" panose="02010600040101010101" charset="-122"/>
              <a:ea typeface="华文楷体" panose="02010600040101010101" charset="-122"/>
              <a:cs typeface="华文楷体" panose="02010600040101010101" charset="-122"/>
            </a:endParaRPr>
          </a:p>
        </p:txBody>
      </p:sp>
      <p:pic>
        <p:nvPicPr>
          <p:cNvPr id="5" name="图片 4"/>
          <p:cNvPicPr>
            <a:picLocks noChangeAspect="1"/>
          </p:cNvPicPr>
          <p:nvPr/>
        </p:nvPicPr>
        <p:blipFill>
          <a:blip r:embed="rId2"/>
          <a:stretch>
            <a:fillRect/>
          </a:stretch>
        </p:blipFill>
        <p:spPr>
          <a:xfrm>
            <a:off x="495337" y="760730"/>
            <a:ext cx="4906060" cy="2543530"/>
          </a:xfrm>
          <a:prstGeom prst="rect">
            <a:avLst/>
          </a:prstGeom>
        </p:spPr>
      </p:pic>
      <p:sp>
        <p:nvSpPr>
          <p:cNvPr id="6" name="文本框 5"/>
          <p:cNvSpPr txBox="1"/>
          <p:nvPr/>
        </p:nvSpPr>
        <p:spPr>
          <a:xfrm>
            <a:off x="1792585" y="3684760"/>
            <a:ext cx="2373649" cy="369332"/>
          </a:xfrm>
          <a:prstGeom prst="rect">
            <a:avLst/>
          </a:prstGeom>
          <a:noFill/>
        </p:spPr>
        <p:txBody>
          <a:bodyPr wrap="square" rtlCol="0">
            <a:spAutoFit/>
          </a:bodyPr>
          <a:lstStyle/>
          <a:p>
            <a:r>
              <a:rPr lang="en-US" altLang="zh-CN" dirty="0"/>
              <a:t>passed</a:t>
            </a:r>
            <a:endParaRPr lang="zh-CN" altLang="en-US" dirty="0"/>
          </a:p>
        </p:txBody>
      </p:sp>
      <p:sp>
        <p:nvSpPr>
          <p:cNvPr id="8" name="文本框 7"/>
          <p:cNvSpPr txBox="1"/>
          <p:nvPr>
            <p:custDataLst>
              <p:tags r:id="rId3"/>
            </p:custDataLst>
          </p:nvPr>
        </p:nvSpPr>
        <p:spPr>
          <a:xfrm>
            <a:off x="6103188" y="868936"/>
            <a:ext cx="4064000" cy="460375"/>
          </a:xfrm>
          <a:prstGeom prst="rect">
            <a:avLst/>
          </a:prstGeom>
          <a:noFill/>
        </p:spPr>
        <p:txBody>
          <a:bodyPr wrap="square" rtlCol="0">
            <a:spAutoFit/>
          </a:bodyPr>
          <a:lstStyle/>
          <a:p>
            <a:pPr algn="l">
              <a:buClrTx/>
              <a:buSzTx/>
              <a:buFontTx/>
            </a:pPr>
            <a:r>
              <a:rPr lang="zh-CN" altLang="en-US" sz="2400" b="1" dirty="0">
                <a:latin typeface="华文楷体" panose="02010600040101010101" charset="-122"/>
                <a:ea typeface="华文楷体" panose="02010600040101010101" charset="-122"/>
                <a:cs typeface="华文楷体" panose="02010600040101010101" charset="-122"/>
              </a:rPr>
              <a:t>框架算子集成：</a:t>
            </a:r>
            <a:endParaRPr lang="zh-CN" altLang="en-US" sz="2400" b="1" dirty="0">
              <a:latin typeface="华文楷体" panose="02010600040101010101" charset="-122"/>
              <a:ea typeface="华文楷体" panose="02010600040101010101" charset="-122"/>
              <a:cs typeface="华文楷体" panose="02010600040101010101" charset="-122"/>
            </a:endParaRPr>
          </a:p>
        </p:txBody>
      </p:sp>
      <p:pic>
        <p:nvPicPr>
          <p:cNvPr id="10" name="图片 9"/>
          <p:cNvPicPr>
            <a:picLocks noChangeAspect="1"/>
          </p:cNvPicPr>
          <p:nvPr/>
        </p:nvPicPr>
        <p:blipFill>
          <a:blip r:embed="rId4"/>
          <a:stretch>
            <a:fillRect/>
          </a:stretch>
        </p:blipFill>
        <p:spPr>
          <a:xfrm>
            <a:off x="4543564" y="1653137"/>
            <a:ext cx="7468642" cy="238158"/>
          </a:xfrm>
          <a:prstGeom prst="rect">
            <a:avLst/>
          </a:prstGeom>
        </p:spPr>
      </p:pic>
      <p:sp>
        <p:nvSpPr>
          <p:cNvPr id="11" name="文本框 10"/>
          <p:cNvSpPr txBox="1"/>
          <p:nvPr/>
        </p:nvSpPr>
        <p:spPr>
          <a:xfrm>
            <a:off x="5694629" y="2263366"/>
            <a:ext cx="5287223" cy="923330"/>
          </a:xfrm>
          <a:prstGeom prst="rect">
            <a:avLst/>
          </a:prstGeom>
          <a:noFill/>
        </p:spPr>
        <p:txBody>
          <a:bodyPr wrap="square" rtlCol="0">
            <a:spAutoFit/>
          </a:bodyPr>
          <a:lstStyle/>
          <a:p>
            <a:r>
              <a:rPr lang="zh-CN" altLang="en-US" dirty="0"/>
              <a:t>需要修改的文件：</a:t>
            </a:r>
            <a:r>
              <a:rPr lang="en-US" altLang="zh-CN" dirty="0"/>
              <a:t> </a:t>
            </a:r>
            <a:r>
              <a:rPr lang="en-US" altLang="zh-CN" dirty="0" err="1"/>
              <a:t>cnplugin.h</a:t>
            </a:r>
            <a:r>
              <a:rPr lang="zh-CN" altLang="en-US" dirty="0"/>
              <a:t>，和</a:t>
            </a:r>
            <a:r>
              <a:rPr lang="en-US" altLang="zh-CN" dirty="0"/>
              <a:t>plugin_power_difference_op.cc</a:t>
            </a:r>
            <a:r>
              <a:rPr lang="zh-CN" altLang="en-US" dirty="0"/>
              <a:t>不做其它修改，照搬即可。</a:t>
            </a:r>
            <a:endParaRPr lang="zh-CN" altLang="en-US" dirty="0"/>
          </a:p>
        </p:txBody>
      </p:sp>
      <p:pic>
        <p:nvPicPr>
          <p:cNvPr id="13" name="图片 12"/>
          <p:cNvPicPr>
            <a:picLocks noChangeAspect="1"/>
          </p:cNvPicPr>
          <p:nvPr/>
        </p:nvPicPr>
        <p:blipFill>
          <a:blip r:embed="rId5"/>
          <a:stretch>
            <a:fillRect/>
          </a:stretch>
        </p:blipFill>
        <p:spPr>
          <a:xfrm>
            <a:off x="4979406" y="3334509"/>
            <a:ext cx="6093424" cy="2874036"/>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矩形 35"/>
          <p:cNvSpPr/>
          <p:nvPr/>
        </p:nvSpPr>
        <p:spPr>
          <a:xfrm>
            <a:off x="364490" y="238760"/>
            <a:ext cx="3159760" cy="417195"/>
          </a:xfrm>
          <a:prstGeom prst="rect">
            <a:avLst/>
          </a:prstGeom>
          <a:solidFill>
            <a:srgbClr val="FBFBFB"/>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37" name="文本框 36"/>
          <p:cNvSpPr txBox="1"/>
          <p:nvPr/>
        </p:nvSpPr>
        <p:spPr>
          <a:xfrm>
            <a:off x="422910" y="133985"/>
            <a:ext cx="5769660" cy="523220"/>
          </a:xfrm>
          <a:prstGeom prst="rect">
            <a:avLst/>
          </a:prstGeom>
          <a:noFill/>
        </p:spPr>
        <p:txBody>
          <a:bodyPr wrap="square" rtlCol="0">
            <a:spAutoFit/>
          </a:bodyPr>
          <a:lstStyle/>
          <a:p>
            <a:r>
              <a:rPr lang="zh-CN" altLang="en-US" sz="2800" b="1" dirty="0">
                <a:latin typeface="华文楷体" panose="02010600040101010101" charset="-122"/>
                <a:ea typeface="华文楷体" panose="02010600040101010101" charset="-122"/>
                <a:cs typeface="华文楷体" panose="02010600040101010101" charset="-122"/>
              </a:rPr>
              <a:t>实验</a:t>
            </a:r>
            <a:r>
              <a:rPr lang="en-US" altLang="zh-CN" sz="2800" b="1" dirty="0">
                <a:latin typeface="华文楷体" panose="02010600040101010101" charset="-122"/>
                <a:ea typeface="华文楷体" panose="02010600040101010101" charset="-122"/>
                <a:cs typeface="华文楷体" panose="02010600040101010101" charset="-122"/>
              </a:rPr>
              <a:t>3-</a:t>
            </a:r>
            <a:r>
              <a:rPr lang="zh-CN" altLang="en-US" sz="2800" b="1" dirty="0">
                <a:latin typeface="华文楷体" panose="02010600040101010101" charset="-122"/>
                <a:ea typeface="华文楷体" panose="02010600040101010101" charset="-122"/>
                <a:cs typeface="华文楷体" panose="02010600040101010101" charset="-122"/>
              </a:rPr>
              <a:t>智能编程语言算子开发实验</a:t>
            </a:r>
            <a:endParaRPr lang="zh-CN" altLang="en-US" sz="2800" b="1" dirty="0">
              <a:latin typeface="华文楷体" panose="02010600040101010101" charset="-122"/>
              <a:ea typeface="华文楷体" panose="02010600040101010101" charset="-122"/>
              <a:cs typeface="华文楷体" panose="02010600040101010101" charset="-122"/>
            </a:endParaRPr>
          </a:p>
        </p:txBody>
      </p:sp>
      <p:sp>
        <p:nvSpPr>
          <p:cNvPr id="38" name="文本框 37"/>
          <p:cNvSpPr txBox="1"/>
          <p:nvPr>
            <p:custDataLst>
              <p:tags r:id="rId1"/>
            </p:custDataLst>
          </p:nvPr>
        </p:nvSpPr>
        <p:spPr>
          <a:xfrm>
            <a:off x="102235" y="843280"/>
            <a:ext cx="8281274" cy="461665"/>
          </a:xfrm>
          <a:prstGeom prst="rect">
            <a:avLst/>
          </a:prstGeom>
          <a:noFill/>
        </p:spPr>
        <p:txBody>
          <a:bodyPr wrap="square" rtlCol="0">
            <a:spAutoFit/>
          </a:bodyPr>
          <a:lstStyle/>
          <a:p>
            <a:pPr algn="l">
              <a:buClrTx/>
              <a:buSzTx/>
              <a:buFontTx/>
            </a:pPr>
            <a:r>
              <a:rPr lang="zh-CN" altLang="en-US" sz="2400" b="1" dirty="0">
                <a:latin typeface="华文楷体" panose="02010600040101010101" charset="-122"/>
                <a:ea typeface="华文楷体" panose="02010600040101010101" charset="-122"/>
                <a:cs typeface="华文楷体" panose="02010600040101010101" charset="-122"/>
              </a:rPr>
              <a:t>与实验一不同的地方均已修改，剩下的步骤参考实验一：</a:t>
            </a:r>
            <a:endParaRPr lang="zh-CN" altLang="en-US" sz="2400" b="1" dirty="0">
              <a:latin typeface="华文楷体" panose="02010600040101010101" charset="-122"/>
              <a:ea typeface="华文楷体" panose="02010600040101010101" charset="-122"/>
              <a:cs typeface="华文楷体" panose="02010600040101010101" charset="-122"/>
            </a:endParaRPr>
          </a:p>
        </p:txBody>
      </p:sp>
      <p:sp>
        <p:nvSpPr>
          <p:cNvPr id="2" name="文本框 1"/>
          <p:cNvSpPr txBox="1"/>
          <p:nvPr>
            <p:custDataLst>
              <p:tags r:id="rId2"/>
            </p:custDataLst>
          </p:nvPr>
        </p:nvSpPr>
        <p:spPr>
          <a:xfrm>
            <a:off x="109783" y="1538887"/>
            <a:ext cx="8281274" cy="830997"/>
          </a:xfrm>
          <a:prstGeom prst="rect">
            <a:avLst/>
          </a:prstGeom>
          <a:noFill/>
        </p:spPr>
        <p:txBody>
          <a:bodyPr wrap="square" rtlCol="0">
            <a:spAutoFit/>
          </a:bodyPr>
          <a:lstStyle/>
          <a:p>
            <a:pPr algn="l">
              <a:buClrTx/>
              <a:buSzTx/>
              <a:buFontTx/>
            </a:pPr>
            <a:r>
              <a:rPr lang="zh-CN" altLang="en-US" sz="2400" b="1" dirty="0">
                <a:latin typeface="华文楷体" panose="02010600040101010101" charset="-122"/>
                <a:ea typeface="华文楷体" panose="02010600040101010101" charset="-122"/>
                <a:cs typeface="华文楷体" panose="02010600040101010101" charset="-122"/>
              </a:rPr>
              <a:t>运行结果：</a:t>
            </a:r>
            <a:endParaRPr lang="en-US" altLang="zh-CN" sz="2400" b="1" dirty="0">
              <a:latin typeface="华文楷体" panose="02010600040101010101" charset="-122"/>
              <a:ea typeface="华文楷体" panose="02010600040101010101" charset="-122"/>
              <a:cs typeface="华文楷体" panose="02010600040101010101" charset="-122"/>
            </a:endParaRPr>
          </a:p>
          <a:p>
            <a:pPr algn="l">
              <a:buClrTx/>
              <a:buSzTx/>
              <a:buFontTx/>
            </a:pPr>
            <a:endParaRPr lang="zh-CN" altLang="en-US" sz="2400" b="1" dirty="0">
              <a:latin typeface="华文楷体" panose="02010600040101010101" charset="-122"/>
              <a:ea typeface="华文楷体" panose="02010600040101010101" charset="-122"/>
              <a:cs typeface="华文楷体" panose="02010600040101010101" charset="-122"/>
            </a:endParaRPr>
          </a:p>
        </p:txBody>
      </p:sp>
      <p:pic>
        <p:nvPicPr>
          <p:cNvPr id="5" name="图片 4"/>
          <p:cNvPicPr>
            <a:picLocks noChangeAspect="1"/>
          </p:cNvPicPr>
          <p:nvPr/>
        </p:nvPicPr>
        <p:blipFill>
          <a:blip r:embed="rId3"/>
          <a:stretch>
            <a:fillRect/>
          </a:stretch>
        </p:blipFill>
        <p:spPr>
          <a:xfrm>
            <a:off x="475208" y="2148112"/>
            <a:ext cx="7535327" cy="2181529"/>
          </a:xfrm>
          <a:prstGeom prst="rect">
            <a:avLst/>
          </a:prstGeom>
        </p:spPr>
      </p:pic>
      <p:pic>
        <p:nvPicPr>
          <p:cNvPr id="8" name="图片 7"/>
          <p:cNvPicPr>
            <a:picLocks noChangeAspect="1"/>
          </p:cNvPicPr>
          <p:nvPr/>
        </p:nvPicPr>
        <p:blipFill>
          <a:blip r:embed="rId4"/>
          <a:stretch>
            <a:fillRect/>
          </a:stretch>
        </p:blipFill>
        <p:spPr>
          <a:xfrm>
            <a:off x="562196" y="3392589"/>
            <a:ext cx="6287377" cy="1095528"/>
          </a:xfrm>
          <a:prstGeom prst="rect">
            <a:avLst/>
          </a:prstGeom>
        </p:spPr>
      </p:pic>
      <p:sp>
        <p:nvSpPr>
          <p:cNvPr id="9" name="文本框 8"/>
          <p:cNvSpPr txBox="1"/>
          <p:nvPr/>
        </p:nvSpPr>
        <p:spPr>
          <a:xfrm>
            <a:off x="8302028" y="2254313"/>
            <a:ext cx="2091350" cy="646331"/>
          </a:xfrm>
          <a:prstGeom prst="rect">
            <a:avLst/>
          </a:prstGeom>
          <a:noFill/>
        </p:spPr>
        <p:txBody>
          <a:bodyPr wrap="square" rtlCol="0">
            <a:spAutoFit/>
          </a:bodyPr>
          <a:lstStyle/>
          <a:p>
            <a:r>
              <a:rPr lang="en-US" altLang="zh-CN" dirty="0"/>
              <a:t>Failed</a:t>
            </a:r>
            <a:r>
              <a:rPr lang="zh-CN" altLang="en-US" dirty="0"/>
              <a:t>，未通过</a:t>
            </a:r>
            <a:endParaRPr lang="en-US" altLang="zh-CN" dirty="0"/>
          </a:p>
          <a:p>
            <a:endParaRPr lang="zh-CN" altLang="en-US" dirty="0"/>
          </a:p>
        </p:txBody>
      </p:sp>
      <p:pic>
        <p:nvPicPr>
          <p:cNvPr id="11" name="图片 10"/>
          <p:cNvPicPr>
            <a:picLocks noChangeAspect="1"/>
          </p:cNvPicPr>
          <p:nvPr/>
        </p:nvPicPr>
        <p:blipFill>
          <a:blip r:embed="rId5"/>
          <a:stretch>
            <a:fillRect/>
          </a:stretch>
        </p:blipFill>
        <p:spPr>
          <a:xfrm>
            <a:off x="6936561" y="3469134"/>
            <a:ext cx="5357887" cy="2208051"/>
          </a:xfrm>
          <a:prstGeom prst="rect">
            <a:avLst/>
          </a:prstGeom>
        </p:spPr>
      </p:pic>
      <p:sp>
        <p:nvSpPr>
          <p:cNvPr id="12" name="文本框 11"/>
          <p:cNvSpPr txBox="1"/>
          <p:nvPr/>
        </p:nvSpPr>
        <p:spPr>
          <a:xfrm>
            <a:off x="475208" y="4707802"/>
            <a:ext cx="5925592" cy="1200329"/>
          </a:xfrm>
          <a:prstGeom prst="rect">
            <a:avLst/>
          </a:prstGeom>
          <a:noFill/>
        </p:spPr>
        <p:txBody>
          <a:bodyPr wrap="square" rtlCol="0">
            <a:spAutoFit/>
          </a:bodyPr>
          <a:lstStyle/>
          <a:p>
            <a:r>
              <a:rPr lang="zh-CN" altLang="en-US" dirty="0"/>
              <a:t>本实验除了前面用智能编程语言的 </a:t>
            </a:r>
            <a:r>
              <a:rPr lang="en-US" altLang="zh-CN" dirty="0"/>
              <a:t>python </a:t>
            </a:r>
            <a:r>
              <a:rPr lang="zh-CN" altLang="en-US" dirty="0"/>
              <a:t>接口 </a:t>
            </a:r>
            <a:r>
              <a:rPr lang="en-US" altLang="zh-CN" dirty="0"/>
              <a:t>BPL </a:t>
            </a:r>
            <a:r>
              <a:rPr lang="zh-CN" altLang="en-US" dirty="0"/>
              <a:t>实现</a:t>
            </a:r>
            <a:r>
              <a:rPr lang="en-US" altLang="zh-CN" dirty="0" err="1"/>
              <a:t>PowerDifference</a:t>
            </a:r>
            <a:r>
              <a:rPr lang="en-US" altLang="zh-CN" dirty="0"/>
              <a:t> </a:t>
            </a:r>
            <a:r>
              <a:rPr lang="zh-CN" altLang="en-US" dirty="0"/>
              <a:t>算子以外，后面的代码基本不会变，但是不知道为啥相同的操作这次试验通过不了，在后面应该可以提交实验一的代码，不过已经验证不了了。。</a:t>
            </a:r>
            <a:endParaRPr lang="zh-CN" alt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1458112" y="988549"/>
            <a:ext cx="3016709" cy="923330"/>
            <a:chOff x="1311451" y="488295"/>
            <a:chExt cx="3016709" cy="923330"/>
          </a:xfrm>
        </p:grpSpPr>
        <p:sp>
          <p:nvSpPr>
            <p:cNvPr id="5" name="文本框 4"/>
            <p:cNvSpPr txBox="1"/>
            <p:nvPr/>
          </p:nvSpPr>
          <p:spPr>
            <a:xfrm>
              <a:off x="1311451" y="488295"/>
              <a:ext cx="2183589" cy="923330"/>
            </a:xfrm>
            <a:prstGeom prst="rect">
              <a:avLst/>
            </a:prstGeom>
            <a:noFill/>
          </p:spPr>
          <p:txBody>
            <a:bodyPr wrap="square" rtlCol="0">
              <a:spAutoFit/>
            </a:bodyPr>
            <a:lstStyle/>
            <a:p>
              <a:pPr algn="ctr"/>
              <a:r>
                <a:rPr lang="zh-CN" altLang="en-US" sz="5400" b="1" dirty="0">
                  <a:solidFill>
                    <a:srgbClr val="1F2B37"/>
                  </a:solidFill>
                  <a:latin typeface="微软雅黑" panose="020B0503020204020204" pitchFamily="34" charset="-122"/>
                  <a:ea typeface="微软雅黑" panose="020B0503020204020204" pitchFamily="34" charset="-122"/>
                </a:rPr>
                <a:t>目录</a:t>
              </a:r>
              <a:endParaRPr lang="zh-CN" altLang="en-US" sz="5400" b="1" dirty="0">
                <a:solidFill>
                  <a:srgbClr val="1F2B37"/>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3099611" y="1103848"/>
              <a:ext cx="1228549" cy="307777"/>
            </a:xfrm>
            <a:prstGeom prst="rect">
              <a:avLst/>
            </a:prstGeom>
            <a:noFill/>
          </p:spPr>
          <p:txBody>
            <a:bodyPr wrap="square" rtlCol="0">
              <a:spAutoFit/>
            </a:bodyPr>
            <a:lstStyle/>
            <a:p>
              <a:r>
                <a:rPr lang="en-US" altLang="zh-CN" sz="1400" b="1" dirty="0">
                  <a:solidFill>
                    <a:srgbClr val="1F2B37"/>
                  </a:solidFill>
                  <a:latin typeface="微软雅黑" panose="020B0503020204020204" pitchFamily="34" charset="-122"/>
                  <a:ea typeface="微软雅黑" panose="020B0503020204020204" pitchFamily="34" charset="-122"/>
                </a:rPr>
                <a:t>CONTENTS</a:t>
              </a:r>
              <a:endParaRPr lang="zh-CN" altLang="en-US" sz="1400" b="1" dirty="0">
                <a:solidFill>
                  <a:srgbClr val="1F2B37"/>
                </a:solidFill>
                <a:latin typeface="微软雅黑" panose="020B0503020204020204" pitchFamily="34" charset="-122"/>
                <a:ea typeface="微软雅黑" panose="020B0503020204020204" pitchFamily="34" charset="-122"/>
              </a:endParaRPr>
            </a:p>
          </p:txBody>
        </p:sp>
      </p:grpSp>
      <p:grpSp>
        <p:nvGrpSpPr>
          <p:cNvPr id="12" name="组合 11"/>
          <p:cNvGrpSpPr/>
          <p:nvPr/>
        </p:nvGrpSpPr>
        <p:grpSpPr>
          <a:xfrm>
            <a:off x="1040335" y="2504698"/>
            <a:ext cx="4875273" cy="521970"/>
            <a:chOff x="629920" y="1894860"/>
            <a:chExt cx="4413399" cy="521970"/>
          </a:xfrm>
        </p:grpSpPr>
        <p:grpSp>
          <p:nvGrpSpPr>
            <p:cNvPr id="10" name="组合 9"/>
            <p:cNvGrpSpPr/>
            <p:nvPr/>
          </p:nvGrpSpPr>
          <p:grpSpPr>
            <a:xfrm>
              <a:off x="629920" y="1938030"/>
              <a:ext cx="575257" cy="436880"/>
              <a:chOff x="802640" y="2235200"/>
              <a:chExt cx="575257" cy="436880"/>
            </a:xfrm>
          </p:grpSpPr>
          <p:sp>
            <p:nvSpPr>
              <p:cNvPr id="9" name="菱形 8"/>
              <p:cNvSpPr/>
              <p:nvPr/>
            </p:nvSpPr>
            <p:spPr>
              <a:xfrm>
                <a:off x="941017" y="2235200"/>
                <a:ext cx="436880" cy="436880"/>
              </a:xfrm>
              <a:prstGeom prst="diamond">
                <a:avLst/>
              </a:prstGeom>
              <a:solidFill>
                <a:srgbClr val="FBAE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菱形 7"/>
              <p:cNvSpPr/>
              <p:nvPr/>
            </p:nvSpPr>
            <p:spPr>
              <a:xfrm>
                <a:off x="802640" y="2235200"/>
                <a:ext cx="436880" cy="436880"/>
              </a:xfrm>
              <a:prstGeom prst="diamond">
                <a:avLst/>
              </a:prstGeom>
              <a:solidFill>
                <a:srgbClr val="1F2B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 name="文本框 10"/>
            <p:cNvSpPr txBox="1"/>
            <p:nvPr/>
          </p:nvSpPr>
          <p:spPr>
            <a:xfrm>
              <a:off x="1306776" y="1894860"/>
              <a:ext cx="3736543" cy="521970"/>
            </a:xfrm>
            <a:prstGeom prst="rect">
              <a:avLst/>
            </a:prstGeom>
            <a:noFill/>
          </p:spPr>
          <p:txBody>
            <a:bodyPr wrap="square" rtlCol="0">
              <a:spAutoFit/>
            </a:bodyPr>
            <a:lstStyle/>
            <a:p>
              <a:r>
                <a:rPr lang="zh-CN" altLang="en-US" sz="2800" b="1">
                  <a:latin typeface="华文楷体" panose="02010600040101010101" charset="-122"/>
                  <a:ea typeface="华文楷体" panose="02010600040101010101" charset="-122"/>
                  <a:cs typeface="华文楷体" panose="02010600040101010101" charset="-122"/>
                  <a:sym typeface="+mn-ea"/>
                </a:rPr>
                <a:t>算子开发与集成实验</a:t>
              </a:r>
              <a:endParaRPr lang="zh-CN" altLang="en-US" sz="2800" b="1" dirty="0">
                <a:solidFill>
                  <a:srgbClr val="1F2B37"/>
                </a:solidFill>
                <a:latin typeface="微软雅黑" panose="020B0503020204020204" pitchFamily="34" charset="-122"/>
                <a:ea typeface="微软雅黑" panose="020B0503020204020204" pitchFamily="34" charset="-122"/>
              </a:endParaRPr>
            </a:p>
          </p:txBody>
        </p:sp>
      </p:grpSp>
      <p:grpSp>
        <p:nvGrpSpPr>
          <p:cNvPr id="23" name="组合 22"/>
          <p:cNvGrpSpPr/>
          <p:nvPr/>
        </p:nvGrpSpPr>
        <p:grpSpPr>
          <a:xfrm>
            <a:off x="1040335" y="3376567"/>
            <a:ext cx="4455795" cy="521970"/>
            <a:chOff x="629920" y="1894860"/>
            <a:chExt cx="4455795" cy="521970"/>
          </a:xfrm>
        </p:grpSpPr>
        <p:grpSp>
          <p:nvGrpSpPr>
            <p:cNvPr id="24" name="组合 23"/>
            <p:cNvGrpSpPr/>
            <p:nvPr/>
          </p:nvGrpSpPr>
          <p:grpSpPr>
            <a:xfrm>
              <a:off x="629920" y="1938030"/>
              <a:ext cx="575257" cy="436880"/>
              <a:chOff x="802640" y="2235200"/>
              <a:chExt cx="575257" cy="436880"/>
            </a:xfrm>
          </p:grpSpPr>
          <p:sp>
            <p:nvSpPr>
              <p:cNvPr id="26" name="菱形 25"/>
              <p:cNvSpPr/>
              <p:nvPr/>
            </p:nvSpPr>
            <p:spPr>
              <a:xfrm>
                <a:off x="941017" y="2235200"/>
                <a:ext cx="436880" cy="436880"/>
              </a:xfrm>
              <a:prstGeom prst="diamond">
                <a:avLst/>
              </a:prstGeom>
              <a:solidFill>
                <a:srgbClr val="FBAE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菱形 26"/>
              <p:cNvSpPr/>
              <p:nvPr/>
            </p:nvSpPr>
            <p:spPr>
              <a:xfrm>
                <a:off x="802640" y="2235200"/>
                <a:ext cx="436880" cy="436880"/>
              </a:xfrm>
              <a:prstGeom prst="diamond">
                <a:avLst/>
              </a:prstGeom>
              <a:solidFill>
                <a:srgbClr val="1F2B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5" name="文本框 24"/>
            <p:cNvSpPr txBox="1"/>
            <p:nvPr/>
          </p:nvSpPr>
          <p:spPr>
            <a:xfrm>
              <a:off x="1306830" y="1894860"/>
              <a:ext cx="3778885" cy="521970"/>
            </a:xfrm>
            <a:prstGeom prst="rect">
              <a:avLst/>
            </a:prstGeom>
            <a:noFill/>
          </p:spPr>
          <p:txBody>
            <a:bodyPr wrap="square" rtlCol="0">
              <a:spAutoFit/>
            </a:bodyPr>
            <a:lstStyle/>
            <a:p>
              <a:r>
                <a:rPr lang="zh-CN" altLang="en-US" sz="2800" b="1" dirty="0">
                  <a:solidFill>
                    <a:srgbClr val="1F2B37"/>
                  </a:solidFill>
                  <a:latin typeface="微软雅黑" panose="020B0503020204020204" pitchFamily="34" charset="-122"/>
                  <a:ea typeface="微软雅黑" panose="020B0503020204020204" pitchFamily="34" charset="-122"/>
                  <a:sym typeface="+mn-ea"/>
                </a:rPr>
                <a:t>智能编程语言性能优化</a:t>
              </a:r>
              <a:endParaRPr lang="zh-CN" altLang="en-US" sz="2800" b="1" dirty="0">
                <a:solidFill>
                  <a:srgbClr val="1F2B37"/>
                </a:solidFill>
                <a:latin typeface="微软雅黑" panose="020B0503020204020204" pitchFamily="34" charset="-122"/>
                <a:ea typeface="微软雅黑" panose="020B0503020204020204" pitchFamily="34" charset="-122"/>
              </a:endParaRPr>
            </a:p>
          </p:txBody>
        </p:sp>
      </p:grpSp>
      <p:grpSp>
        <p:nvGrpSpPr>
          <p:cNvPr id="28" name="组合 27"/>
          <p:cNvGrpSpPr/>
          <p:nvPr/>
        </p:nvGrpSpPr>
        <p:grpSpPr>
          <a:xfrm>
            <a:off x="1040335" y="4243624"/>
            <a:ext cx="4173423" cy="953135"/>
            <a:chOff x="629920" y="1894860"/>
            <a:chExt cx="4173423" cy="953135"/>
          </a:xfrm>
        </p:grpSpPr>
        <p:grpSp>
          <p:nvGrpSpPr>
            <p:cNvPr id="29" name="组合 28"/>
            <p:cNvGrpSpPr/>
            <p:nvPr/>
          </p:nvGrpSpPr>
          <p:grpSpPr>
            <a:xfrm>
              <a:off x="629920" y="1938030"/>
              <a:ext cx="575257" cy="436880"/>
              <a:chOff x="802640" y="2235200"/>
              <a:chExt cx="575257" cy="436880"/>
            </a:xfrm>
          </p:grpSpPr>
          <p:sp>
            <p:nvSpPr>
              <p:cNvPr id="31" name="菱形 30"/>
              <p:cNvSpPr/>
              <p:nvPr/>
            </p:nvSpPr>
            <p:spPr>
              <a:xfrm>
                <a:off x="941017" y="2235200"/>
                <a:ext cx="436880" cy="436880"/>
              </a:xfrm>
              <a:prstGeom prst="diamond">
                <a:avLst/>
              </a:prstGeom>
              <a:solidFill>
                <a:srgbClr val="FBAE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菱形 31"/>
              <p:cNvSpPr/>
              <p:nvPr/>
            </p:nvSpPr>
            <p:spPr>
              <a:xfrm>
                <a:off x="802640" y="2235200"/>
                <a:ext cx="436880" cy="436880"/>
              </a:xfrm>
              <a:prstGeom prst="diamond">
                <a:avLst/>
              </a:prstGeom>
              <a:solidFill>
                <a:srgbClr val="1F2B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0" name="文本框 29"/>
            <p:cNvSpPr txBox="1"/>
            <p:nvPr/>
          </p:nvSpPr>
          <p:spPr>
            <a:xfrm>
              <a:off x="1306777" y="1894860"/>
              <a:ext cx="3496566" cy="953135"/>
            </a:xfrm>
            <a:prstGeom prst="rect">
              <a:avLst/>
            </a:prstGeom>
            <a:noFill/>
          </p:spPr>
          <p:txBody>
            <a:bodyPr wrap="square" rtlCol="0">
              <a:spAutoFit/>
            </a:bodyPr>
            <a:lstStyle/>
            <a:p>
              <a:r>
                <a:rPr lang="zh-CN" altLang="en-US" sz="2800" b="1" dirty="0">
                  <a:latin typeface="华文楷体" panose="02010600040101010101" charset="-122"/>
                  <a:ea typeface="华文楷体" panose="02010600040101010101" charset="-122"/>
                  <a:cs typeface="华文楷体" panose="02010600040101010101" charset="-122"/>
                  <a:sym typeface="+mn-ea"/>
                </a:rPr>
                <a:t>智能编程语言算子开发实验</a:t>
              </a:r>
              <a:endParaRPr lang="zh-CN" altLang="en-US" sz="2800" b="1" dirty="0">
                <a:solidFill>
                  <a:srgbClr val="1F2B37"/>
                </a:solidFill>
                <a:latin typeface="微软雅黑" panose="020B0503020204020204" pitchFamily="34" charset="-122"/>
                <a:ea typeface="微软雅黑" panose="020B0503020204020204" pitchFamily="34" charset="-122"/>
              </a:endParaRPr>
            </a:p>
          </p:txBody>
        </p:sp>
      </p:grpSp>
      <p:grpSp>
        <p:nvGrpSpPr>
          <p:cNvPr id="33" name="组合 32"/>
          <p:cNvGrpSpPr/>
          <p:nvPr/>
        </p:nvGrpSpPr>
        <p:grpSpPr>
          <a:xfrm>
            <a:off x="1040335" y="5110680"/>
            <a:ext cx="4173423" cy="953135"/>
            <a:chOff x="629920" y="1894860"/>
            <a:chExt cx="4173423" cy="953135"/>
          </a:xfrm>
        </p:grpSpPr>
        <p:grpSp>
          <p:nvGrpSpPr>
            <p:cNvPr id="34" name="组合 33"/>
            <p:cNvGrpSpPr/>
            <p:nvPr/>
          </p:nvGrpSpPr>
          <p:grpSpPr>
            <a:xfrm>
              <a:off x="629920" y="1938030"/>
              <a:ext cx="575257" cy="436880"/>
              <a:chOff x="802640" y="2235200"/>
              <a:chExt cx="575257" cy="436880"/>
            </a:xfrm>
          </p:grpSpPr>
          <p:sp>
            <p:nvSpPr>
              <p:cNvPr id="36" name="菱形 35"/>
              <p:cNvSpPr/>
              <p:nvPr/>
            </p:nvSpPr>
            <p:spPr>
              <a:xfrm>
                <a:off x="941017" y="2235200"/>
                <a:ext cx="436880" cy="436880"/>
              </a:xfrm>
              <a:prstGeom prst="diamond">
                <a:avLst/>
              </a:prstGeom>
              <a:solidFill>
                <a:srgbClr val="FBAE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菱形 36"/>
              <p:cNvSpPr/>
              <p:nvPr/>
            </p:nvSpPr>
            <p:spPr>
              <a:xfrm>
                <a:off x="802640" y="2235200"/>
                <a:ext cx="436880" cy="436880"/>
              </a:xfrm>
              <a:prstGeom prst="diamond">
                <a:avLst/>
              </a:prstGeom>
              <a:solidFill>
                <a:srgbClr val="1F2B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5" name="文本框 34"/>
            <p:cNvSpPr txBox="1"/>
            <p:nvPr/>
          </p:nvSpPr>
          <p:spPr>
            <a:xfrm>
              <a:off x="1306777" y="1894860"/>
              <a:ext cx="3496566" cy="953135"/>
            </a:xfrm>
            <a:prstGeom prst="rect">
              <a:avLst/>
            </a:prstGeom>
            <a:noFill/>
          </p:spPr>
          <p:txBody>
            <a:bodyPr wrap="square" rtlCol="0">
              <a:spAutoFit/>
            </a:bodyPr>
            <a:lstStyle/>
            <a:p>
              <a:r>
                <a:rPr lang="zh-CN" altLang="en-US" sz="2800" b="1" dirty="0">
                  <a:solidFill>
                    <a:srgbClr val="1F2B37"/>
                  </a:solidFill>
                  <a:latin typeface="微软雅黑" panose="020B0503020204020204" pitchFamily="34" charset="-122"/>
                  <a:ea typeface="微软雅黑" panose="020B0503020204020204" pitchFamily="34" charset="-122"/>
                </a:rPr>
                <a:t>目标检测</a:t>
              </a:r>
              <a:r>
                <a:rPr lang="en-US" altLang="zh-CN" sz="2800" b="1" dirty="0">
                  <a:solidFill>
                    <a:srgbClr val="1F2B37"/>
                  </a:solidFill>
                  <a:latin typeface="微软雅黑" panose="020B0503020204020204" pitchFamily="34" charset="-122"/>
                  <a:ea typeface="微软雅黑" panose="020B0503020204020204" pitchFamily="34" charset="-122"/>
                </a:rPr>
                <a:t>yolov3</a:t>
              </a:r>
              <a:r>
                <a:rPr lang="zh-CN" altLang="en-US" sz="2800" b="1" dirty="0">
                  <a:solidFill>
                    <a:srgbClr val="1F2B37"/>
                  </a:solidFill>
                  <a:latin typeface="微软雅黑" panose="020B0503020204020204" pitchFamily="34" charset="-122"/>
                  <a:ea typeface="微软雅黑" panose="020B0503020204020204" pitchFamily="34" charset="-122"/>
                </a:rPr>
                <a:t>和</a:t>
              </a:r>
              <a:r>
                <a:rPr lang="en-US" altLang="zh-CN" sz="2800" b="1" dirty="0">
                  <a:solidFill>
                    <a:srgbClr val="1F2B37"/>
                  </a:solidFill>
                  <a:latin typeface="微软雅黑" panose="020B0503020204020204" pitchFamily="34" charset="-122"/>
                  <a:ea typeface="微软雅黑" panose="020B0503020204020204" pitchFamily="34" charset="-122"/>
                </a:rPr>
                <a:t>ocr east</a:t>
              </a:r>
              <a:endParaRPr lang="en-US" altLang="zh-CN" sz="2800" b="1" dirty="0">
                <a:solidFill>
                  <a:srgbClr val="1F2B37"/>
                </a:solidFill>
                <a:latin typeface="微软雅黑" panose="020B0503020204020204" pitchFamily="34" charset="-122"/>
                <a:ea typeface="微软雅黑" panose="020B0503020204020204" pitchFamily="34" charset="-122"/>
              </a:endParaRPr>
            </a:p>
          </p:txBody>
        </p:sp>
      </p:grpSp>
      <p:sp>
        <p:nvSpPr>
          <p:cNvPr id="38" name="矩形 37"/>
          <p:cNvSpPr/>
          <p:nvPr/>
        </p:nvSpPr>
        <p:spPr>
          <a:xfrm>
            <a:off x="6035040" y="0"/>
            <a:ext cx="6156960" cy="6857999"/>
          </a:xfrm>
          <a:prstGeom prst="rect">
            <a:avLst/>
          </a:prstGeom>
          <a:solidFill>
            <a:srgbClr val="1F2B37">
              <a:alpha val="6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 name="图片 1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120393" y="203684"/>
            <a:ext cx="2756647" cy="795849"/>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矩形 35"/>
          <p:cNvSpPr/>
          <p:nvPr/>
        </p:nvSpPr>
        <p:spPr>
          <a:xfrm>
            <a:off x="364490" y="238760"/>
            <a:ext cx="3159760" cy="417195"/>
          </a:xfrm>
          <a:prstGeom prst="rect">
            <a:avLst/>
          </a:prstGeom>
          <a:solidFill>
            <a:srgbClr val="FBFBFB"/>
          </a:solidFill>
          <a:ln>
            <a:noFill/>
          </a:ln>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sp>
        <p:nvSpPr>
          <p:cNvPr id="37" name="文本框 36"/>
          <p:cNvSpPr txBox="1"/>
          <p:nvPr/>
        </p:nvSpPr>
        <p:spPr>
          <a:xfrm>
            <a:off x="422910" y="133985"/>
            <a:ext cx="4064000" cy="521970"/>
          </a:xfrm>
          <a:prstGeom prst="rect">
            <a:avLst/>
          </a:prstGeom>
          <a:noFill/>
        </p:spPr>
        <p:txBody>
          <a:bodyPr wrap="square" rtlCol="0">
            <a:spAutoFit/>
          </a:bodyPr>
          <a:p>
            <a:r>
              <a:rPr lang="zh-CN" altLang="en-US" sz="2800" b="1">
                <a:latin typeface="华文楷体" panose="02010600040101010101" charset="-122"/>
                <a:ea typeface="华文楷体" panose="02010600040101010101" charset="-122"/>
                <a:cs typeface="华文楷体" panose="02010600040101010101" charset="-122"/>
              </a:rPr>
              <a:t>目标检测YOLOv3</a:t>
            </a:r>
            <a:endParaRPr lang="zh-CN" altLang="en-US" sz="2800" b="1">
              <a:latin typeface="华文楷体" panose="02010600040101010101" charset="-122"/>
              <a:ea typeface="华文楷体" panose="02010600040101010101" charset="-122"/>
              <a:cs typeface="华文楷体" panose="02010600040101010101" charset="-122"/>
            </a:endParaRPr>
          </a:p>
        </p:txBody>
      </p:sp>
      <p:sp>
        <p:nvSpPr>
          <p:cNvPr id="38" name="文本框 37"/>
          <p:cNvSpPr txBox="1"/>
          <p:nvPr>
            <p:custDataLst>
              <p:tags r:id="rId1"/>
            </p:custDataLst>
          </p:nvPr>
        </p:nvSpPr>
        <p:spPr>
          <a:xfrm>
            <a:off x="102235" y="843280"/>
            <a:ext cx="4064000" cy="460375"/>
          </a:xfrm>
          <a:prstGeom prst="rect">
            <a:avLst/>
          </a:prstGeom>
          <a:noFill/>
        </p:spPr>
        <p:txBody>
          <a:bodyPr wrap="square" rtlCol="0">
            <a:spAutoFit/>
          </a:bodyPr>
          <a:p>
            <a:pPr algn="l">
              <a:buClrTx/>
              <a:buSzTx/>
              <a:buFontTx/>
            </a:pPr>
            <a:r>
              <a:rPr lang="zh-CN" altLang="en-US" sz="2400" b="1">
                <a:latin typeface="华文楷体" panose="02010600040101010101" charset="-122"/>
                <a:ea typeface="华文楷体" panose="02010600040101010101" charset="-122"/>
                <a:cs typeface="华文楷体" panose="02010600040101010101" charset="-122"/>
              </a:rPr>
              <a:t>实验</a:t>
            </a:r>
            <a:r>
              <a:rPr lang="zh-CN" altLang="en-US" sz="2400" b="1">
                <a:latin typeface="华文楷体" panose="02010600040101010101" charset="-122"/>
                <a:ea typeface="华文楷体" panose="02010600040101010101" charset="-122"/>
                <a:cs typeface="华文楷体" panose="02010600040101010101" charset="-122"/>
              </a:rPr>
              <a:t>内容：</a:t>
            </a:r>
            <a:endParaRPr lang="zh-CN" altLang="en-US" sz="2400" b="1">
              <a:latin typeface="华文楷体" panose="02010600040101010101" charset="-122"/>
              <a:ea typeface="华文楷体" panose="02010600040101010101" charset="-122"/>
              <a:cs typeface="华文楷体" panose="02010600040101010101" charset="-122"/>
            </a:endParaRPr>
          </a:p>
        </p:txBody>
      </p:sp>
      <p:sp>
        <p:nvSpPr>
          <p:cNvPr id="40" name="文本框 39"/>
          <p:cNvSpPr txBox="1"/>
          <p:nvPr/>
        </p:nvSpPr>
        <p:spPr>
          <a:xfrm>
            <a:off x="364490" y="1377315"/>
            <a:ext cx="11228705" cy="4892675"/>
          </a:xfrm>
          <a:prstGeom prst="rect">
            <a:avLst/>
          </a:prstGeom>
          <a:noFill/>
        </p:spPr>
        <p:txBody>
          <a:bodyPr wrap="square" rtlCol="0">
            <a:spAutoFit/>
          </a:bodyPr>
          <a:p>
            <a:pPr indent="709295" algn="l" fontAlgn="auto">
              <a:buClrTx/>
              <a:buSzTx/>
              <a:buFontTx/>
            </a:pPr>
            <a:r>
              <a:rPr lang="zh-CN" altLang="en-US" sz="2400" b="1">
                <a:latin typeface="华文楷体" panose="02010600040101010101" charset="-122"/>
                <a:ea typeface="华文楷体" panose="02010600040101010101" charset="-122"/>
                <a:cs typeface="华文楷体" panose="02010600040101010101" charset="-122"/>
              </a:rPr>
              <a:t>本节实验主要是在 DLP 硬件上实现并优化以 YOLOv3 网络模型为核心的目标检测应用。针对用户从网络上下载的标准 YOLOv3 模型，经过模型量化并配置 DLP 相关参数，则可以采用 DLP 上的定制 TensorFlow 版本来运行。为了充分发挥 DLP 的计算能力，进一步采用智能编程语言 BCL 实现 YOLOv3 中的 NMS 部分，并将其作为一个大算子集成到TensorFlow 框架中。</a:t>
            </a:r>
            <a:endParaRPr lang="zh-CN" altLang="en-US" sz="2400" b="1">
              <a:latin typeface="华文楷体" panose="02010600040101010101" charset="-122"/>
              <a:ea typeface="华文楷体" panose="02010600040101010101" charset="-122"/>
              <a:cs typeface="华文楷体" panose="02010600040101010101" charset="-122"/>
            </a:endParaRPr>
          </a:p>
          <a:p>
            <a:pPr indent="709295" algn="l" fontAlgn="auto">
              <a:buClrTx/>
              <a:buSzTx/>
              <a:buFontTx/>
            </a:pPr>
            <a:endParaRPr lang="zh-CN" altLang="en-US" sz="2400" b="1">
              <a:latin typeface="华文楷体" panose="02010600040101010101" charset="-122"/>
              <a:ea typeface="华文楷体" panose="02010600040101010101" charset="-122"/>
              <a:cs typeface="华文楷体" panose="02010600040101010101" charset="-122"/>
            </a:endParaRPr>
          </a:p>
          <a:p>
            <a:pPr indent="709295" algn="l" fontAlgn="auto">
              <a:buClrTx/>
              <a:buSzTx/>
              <a:buFontTx/>
            </a:pPr>
            <a:r>
              <a:rPr lang="zh-CN" altLang="en-US" sz="2400" b="1">
                <a:latin typeface="华文楷体" panose="02010600040101010101" charset="-122"/>
                <a:ea typeface="华文楷体" panose="02010600040101010101" charset="-122"/>
                <a:cs typeface="华文楷体" panose="02010600040101010101" charset="-122"/>
              </a:rPr>
              <a:t>考虑推理应用的实际需求，采用 DLP 的流式框架编写完整目标检测应用，基于离线模型进行部署。具体实验内容包括：</a:t>
            </a:r>
            <a:endParaRPr lang="zh-CN" altLang="en-US" sz="2400" b="1">
              <a:latin typeface="华文楷体" panose="02010600040101010101" charset="-122"/>
              <a:ea typeface="华文楷体" panose="02010600040101010101" charset="-122"/>
              <a:cs typeface="华文楷体" panose="02010600040101010101" charset="-122"/>
            </a:endParaRPr>
          </a:p>
          <a:p>
            <a:pPr indent="709295" algn="l" fontAlgn="auto">
              <a:buClrTx/>
              <a:buSzTx/>
              <a:buFontTx/>
            </a:pPr>
            <a:r>
              <a:rPr lang="zh-CN" altLang="en-US" sz="2400" b="1">
                <a:latin typeface="华文楷体" panose="02010600040101010101" charset="-122"/>
                <a:ea typeface="华文楷体" panose="02010600040101010101" charset="-122"/>
                <a:cs typeface="华文楷体" panose="02010600040101010101" charset="-122"/>
              </a:rPr>
              <a:t>1. YOLOv3 DLP 运行：将标准的 YOLOv3 网络模型进行量化后，通过定制的 Tensor_x0002_Flow 版本在 DLP 硬件上运行；</a:t>
            </a:r>
            <a:endParaRPr lang="zh-CN" altLang="en-US" sz="2400" b="1">
              <a:latin typeface="华文楷体" panose="02010600040101010101" charset="-122"/>
              <a:ea typeface="华文楷体" panose="02010600040101010101" charset="-122"/>
              <a:cs typeface="华文楷体" panose="02010600040101010101" charset="-122"/>
            </a:endParaRPr>
          </a:p>
          <a:p>
            <a:pPr indent="709295" algn="l" fontAlgn="auto">
              <a:buClrTx/>
              <a:buSzTx/>
              <a:buFontTx/>
            </a:pPr>
            <a:r>
              <a:rPr lang="zh-CN" altLang="en-US" sz="2400" b="1">
                <a:latin typeface="华文楷体" panose="02010600040101010101" charset="-122"/>
                <a:ea typeface="华文楷体" panose="02010600040101010101" charset="-122"/>
                <a:cs typeface="华文楷体" panose="02010600040101010101" charset="-122"/>
              </a:rPr>
              <a:t>2. NMS 的 BCL 实现：采用 BCL 实现 NMS 后处理运算；</a:t>
            </a:r>
            <a:endParaRPr lang="zh-CN" altLang="en-US" sz="2400" b="1">
              <a:latin typeface="华文楷体" panose="02010600040101010101" charset="-122"/>
              <a:ea typeface="华文楷体" panose="02010600040101010101" charset="-122"/>
              <a:cs typeface="华文楷体" panose="02010600040101010101" charset="-122"/>
            </a:endParaRPr>
          </a:p>
          <a:p>
            <a:pPr indent="709295" algn="l" fontAlgn="auto">
              <a:buClrTx/>
              <a:buSzTx/>
              <a:buFontTx/>
            </a:pPr>
            <a:r>
              <a:rPr lang="zh-CN" altLang="en-US" sz="2400" b="1">
                <a:latin typeface="华文楷体" panose="02010600040101010101" charset="-122"/>
                <a:ea typeface="华文楷体" panose="02010600040101010101" charset="-122"/>
                <a:cs typeface="华文楷体" panose="02010600040101010101" charset="-122"/>
              </a:rPr>
              <a:t>3. 框架算子集成：将用 BCL 实现的 NMS 算子集成到 TensorFlow 框架中，进行在线推理。</a:t>
            </a:r>
            <a:endParaRPr lang="zh-CN" altLang="en-US" sz="2400" b="1">
              <a:latin typeface="华文楷体" panose="02010600040101010101" charset="-122"/>
              <a:ea typeface="华文楷体" panose="02010600040101010101" charset="-122"/>
              <a:cs typeface="华文楷体" panose="02010600040101010101" charset="-122"/>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矩形 35"/>
          <p:cNvSpPr/>
          <p:nvPr/>
        </p:nvSpPr>
        <p:spPr>
          <a:xfrm>
            <a:off x="364490" y="238760"/>
            <a:ext cx="3159760" cy="417195"/>
          </a:xfrm>
          <a:prstGeom prst="rect">
            <a:avLst/>
          </a:prstGeom>
          <a:solidFill>
            <a:srgbClr val="FBFBFB"/>
          </a:solidFill>
          <a:ln>
            <a:noFill/>
          </a:ln>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sp>
        <p:nvSpPr>
          <p:cNvPr id="37" name="文本框 36"/>
          <p:cNvSpPr txBox="1"/>
          <p:nvPr/>
        </p:nvSpPr>
        <p:spPr>
          <a:xfrm>
            <a:off x="422910" y="133985"/>
            <a:ext cx="4064000" cy="521970"/>
          </a:xfrm>
          <a:prstGeom prst="rect">
            <a:avLst/>
          </a:prstGeom>
          <a:noFill/>
        </p:spPr>
        <p:txBody>
          <a:bodyPr wrap="square" rtlCol="0">
            <a:spAutoFit/>
          </a:bodyPr>
          <a:p>
            <a:r>
              <a:rPr lang="zh-CN" altLang="en-US" sz="2800" b="1">
                <a:latin typeface="华文楷体" panose="02010600040101010101" charset="-122"/>
                <a:ea typeface="华文楷体" panose="02010600040101010101" charset="-122"/>
                <a:cs typeface="华文楷体" panose="02010600040101010101" charset="-122"/>
              </a:rPr>
              <a:t>目标检测YOLOv3</a:t>
            </a:r>
            <a:endParaRPr lang="zh-CN" altLang="en-US" sz="2800" b="1">
              <a:latin typeface="华文楷体" panose="02010600040101010101" charset="-122"/>
              <a:ea typeface="华文楷体" panose="02010600040101010101" charset="-122"/>
              <a:cs typeface="华文楷体" panose="02010600040101010101" charset="-122"/>
            </a:endParaRPr>
          </a:p>
        </p:txBody>
      </p:sp>
      <p:sp>
        <p:nvSpPr>
          <p:cNvPr id="38" name="文本框 37"/>
          <p:cNvSpPr txBox="1"/>
          <p:nvPr>
            <p:custDataLst>
              <p:tags r:id="rId1"/>
            </p:custDataLst>
          </p:nvPr>
        </p:nvSpPr>
        <p:spPr>
          <a:xfrm>
            <a:off x="102235" y="843280"/>
            <a:ext cx="4064000" cy="460375"/>
          </a:xfrm>
          <a:prstGeom prst="rect">
            <a:avLst/>
          </a:prstGeom>
          <a:noFill/>
        </p:spPr>
        <p:txBody>
          <a:bodyPr wrap="square" rtlCol="0">
            <a:spAutoFit/>
          </a:bodyPr>
          <a:p>
            <a:pPr algn="l">
              <a:buClrTx/>
              <a:buSzTx/>
              <a:buFontTx/>
            </a:pPr>
            <a:r>
              <a:rPr lang="zh-CN" altLang="en-US" sz="2400" b="1">
                <a:latin typeface="华文楷体" panose="02010600040101010101" charset="-122"/>
                <a:ea typeface="华文楷体" panose="02010600040101010101" charset="-122"/>
                <a:cs typeface="华文楷体" panose="02010600040101010101" charset="-122"/>
              </a:rPr>
              <a:t>实验代码与思路：</a:t>
            </a:r>
            <a:endParaRPr lang="zh-CN" altLang="en-US" sz="2400" b="1">
              <a:latin typeface="华文楷体" panose="02010600040101010101" charset="-122"/>
              <a:ea typeface="华文楷体" panose="02010600040101010101" charset="-122"/>
              <a:cs typeface="华文楷体" panose="02010600040101010101" charset="-122"/>
            </a:endParaRPr>
          </a:p>
        </p:txBody>
      </p:sp>
      <p:pic>
        <p:nvPicPr>
          <p:cNvPr id="39" name="图片 38"/>
          <p:cNvPicPr>
            <a:picLocks noChangeAspect="1"/>
          </p:cNvPicPr>
          <p:nvPr>
            <p:custDataLst>
              <p:tags r:id="rId2"/>
            </p:custDataLst>
          </p:nvPr>
        </p:nvPicPr>
        <p:blipFill>
          <a:blip r:embed="rId3">
            <a:clrChange>
              <a:clrFrom>
                <a:srgbClr val="ECECEC">
                  <a:alpha val="100000"/>
                </a:srgbClr>
              </a:clrFrom>
              <a:clrTo>
                <a:srgbClr val="ECECEC">
                  <a:alpha val="100000"/>
                  <a:alpha val="0"/>
                </a:srgbClr>
              </a:clrTo>
            </a:clrChange>
          </a:blip>
          <a:stretch>
            <a:fillRect/>
          </a:stretch>
        </p:blipFill>
        <p:spPr>
          <a:xfrm>
            <a:off x="95885" y="1905635"/>
            <a:ext cx="2905760" cy="3964940"/>
          </a:xfrm>
          <a:prstGeom prst="rect">
            <a:avLst/>
          </a:prstGeom>
        </p:spPr>
      </p:pic>
      <p:pic>
        <p:nvPicPr>
          <p:cNvPr id="2" name="图片 1" descr="1"/>
          <p:cNvPicPr>
            <a:picLocks noChangeAspect="1"/>
          </p:cNvPicPr>
          <p:nvPr/>
        </p:nvPicPr>
        <p:blipFill>
          <a:blip r:embed="rId4"/>
          <a:stretch>
            <a:fillRect/>
          </a:stretch>
        </p:blipFill>
        <p:spPr>
          <a:xfrm>
            <a:off x="7711440" y="2266950"/>
            <a:ext cx="4365625" cy="4199890"/>
          </a:xfrm>
          <a:prstGeom prst="rect">
            <a:avLst/>
          </a:prstGeom>
        </p:spPr>
      </p:pic>
      <p:pic>
        <p:nvPicPr>
          <p:cNvPr id="3" name="图片 2" descr="2"/>
          <p:cNvPicPr>
            <a:picLocks noChangeAspect="1"/>
          </p:cNvPicPr>
          <p:nvPr/>
        </p:nvPicPr>
        <p:blipFill>
          <a:blip r:embed="rId5"/>
          <a:stretch>
            <a:fillRect/>
          </a:stretch>
        </p:blipFill>
        <p:spPr>
          <a:xfrm>
            <a:off x="3184525" y="902970"/>
            <a:ext cx="4215130" cy="4773295"/>
          </a:xfrm>
          <a:prstGeom prst="rect">
            <a:avLst/>
          </a:prstGeom>
        </p:spPr>
      </p:pic>
      <p:cxnSp>
        <p:nvCxnSpPr>
          <p:cNvPr id="16" name="直接箭头连接符 15"/>
          <p:cNvCxnSpPr/>
          <p:nvPr>
            <p:custDataLst>
              <p:tags r:id="rId6"/>
            </p:custDataLst>
          </p:nvPr>
        </p:nvCxnSpPr>
        <p:spPr>
          <a:xfrm flipV="1">
            <a:off x="2515500" y="3084855"/>
            <a:ext cx="476250" cy="1952625"/>
          </a:xfrm>
          <a:prstGeom prst="straightConnector1">
            <a:avLst/>
          </a:prstGeom>
          <a:ln>
            <a:tailEnd type="triangle" w="med" len="med"/>
          </a:ln>
        </p:spPr>
        <p:style>
          <a:lnRef idx="1">
            <a:schemeClr val="accent4"/>
          </a:lnRef>
          <a:fillRef idx="0">
            <a:schemeClr val="accent4"/>
          </a:fillRef>
          <a:effectRef idx="0">
            <a:schemeClr val="accent4"/>
          </a:effectRef>
          <a:fontRef idx="minor">
            <a:schemeClr val="tx1"/>
          </a:fontRef>
        </p:style>
      </p:cxnSp>
      <p:cxnSp>
        <p:nvCxnSpPr>
          <p:cNvPr id="5" name="直接箭头连接符 4"/>
          <p:cNvCxnSpPr/>
          <p:nvPr>
            <p:custDataLst>
              <p:tags r:id="rId7"/>
            </p:custDataLst>
          </p:nvPr>
        </p:nvCxnSpPr>
        <p:spPr>
          <a:xfrm>
            <a:off x="2039250" y="2266975"/>
            <a:ext cx="5567045" cy="2537460"/>
          </a:xfrm>
          <a:prstGeom prst="straightConnector1">
            <a:avLst/>
          </a:prstGeom>
          <a:ln>
            <a:tailEnd type="triangle" w="med" len="med"/>
          </a:ln>
        </p:spPr>
        <p:style>
          <a:lnRef idx="1">
            <a:schemeClr val="accent4"/>
          </a:lnRef>
          <a:fillRef idx="0">
            <a:schemeClr val="accent4"/>
          </a:fillRef>
          <a:effectRef idx="0">
            <a:schemeClr val="accent4"/>
          </a:effectRef>
          <a:fontRef idx="minor">
            <a:schemeClr val="tx1"/>
          </a:fontRef>
        </p:style>
      </p:cxnSp>
      <p:sp>
        <p:nvSpPr>
          <p:cNvPr id="6" name="文本框 5"/>
          <p:cNvSpPr txBox="1"/>
          <p:nvPr/>
        </p:nvSpPr>
        <p:spPr>
          <a:xfrm>
            <a:off x="8517890" y="1216025"/>
            <a:ext cx="1917065" cy="460375"/>
          </a:xfrm>
          <a:prstGeom prst="rect">
            <a:avLst/>
          </a:prstGeom>
          <a:noFill/>
        </p:spPr>
        <p:txBody>
          <a:bodyPr wrap="square" rtlCol="0">
            <a:spAutoFit/>
          </a:bodyPr>
          <a:p>
            <a:pPr algn="l">
              <a:buClrTx/>
              <a:buSzTx/>
              <a:buFontTx/>
            </a:pPr>
            <a:r>
              <a:rPr lang="zh-CN" altLang="en-US" sz="2400" b="1">
                <a:latin typeface="华文楷体" panose="02010600040101010101" charset="-122"/>
                <a:ea typeface="华文楷体" panose="02010600040101010101" charset="-122"/>
                <a:cs typeface="华文楷体" panose="02010600040101010101" charset="-122"/>
              </a:rPr>
              <a:t>NMS实现</a:t>
            </a:r>
            <a:endParaRPr lang="zh-CN" altLang="en-US" sz="2400" b="1">
              <a:latin typeface="华文楷体" panose="02010600040101010101" charset="-122"/>
              <a:ea typeface="华文楷体" panose="02010600040101010101" charset="-122"/>
              <a:cs typeface="华文楷体" panose="02010600040101010101" charset="-122"/>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矩形 35"/>
          <p:cNvSpPr/>
          <p:nvPr/>
        </p:nvSpPr>
        <p:spPr>
          <a:xfrm>
            <a:off x="364490" y="238760"/>
            <a:ext cx="3159760" cy="417195"/>
          </a:xfrm>
          <a:prstGeom prst="rect">
            <a:avLst/>
          </a:prstGeom>
          <a:solidFill>
            <a:srgbClr val="FBFBFB"/>
          </a:solidFill>
          <a:ln>
            <a:noFill/>
          </a:ln>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sp>
        <p:nvSpPr>
          <p:cNvPr id="37" name="文本框 36"/>
          <p:cNvSpPr txBox="1"/>
          <p:nvPr/>
        </p:nvSpPr>
        <p:spPr>
          <a:xfrm>
            <a:off x="422910" y="133985"/>
            <a:ext cx="4064000" cy="521970"/>
          </a:xfrm>
          <a:prstGeom prst="rect">
            <a:avLst/>
          </a:prstGeom>
          <a:noFill/>
        </p:spPr>
        <p:txBody>
          <a:bodyPr wrap="square" rtlCol="0">
            <a:spAutoFit/>
          </a:bodyPr>
          <a:p>
            <a:r>
              <a:rPr lang="zh-CN" altLang="en-US" sz="2800" b="1">
                <a:latin typeface="华文楷体" panose="02010600040101010101" charset="-122"/>
                <a:ea typeface="华文楷体" panose="02010600040101010101" charset="-122"/>
                <a:cs typeface="华文楷体" panose="02010600040101010101" charset="-122"/>
              </a:rPr>
              <a:t>目标检测YOLOv3</a:t>
            </a:r>
            <a:endParaRPr lang="zh-CN" altLang="en-US" sz="2800" b="1">
              <a:latin typeface="华文楷体" panose="02010600040101010101" charset="-122"/>
              <a:ea typeface="华文楷体" panose="02010600040101010101" charset="-122"/>
              <a:cs typeface="华文楷体" panose="02010600040101010101" charset="-122"/>
            </a:endParaRPr>
          </a:p>
        </p:txBody>
      </p:sp>
      <p:sp>
        <p:nvSpPr>
          <p:cNvPr id="38" name="文本框 37"/>
          <p:cNvSpPr txBox="1"/>
          <p:nvPr>
            <p:custDataLst>
              <p:tags r:id="rId1"/>
            </p:custDataLst>
          </p:nvPr>
        </p:nvSpPr>
        <p:spPr>
          <a:xfrm>
            <a:off x="102235" y="843280"/>
            <a:ext cx="4064000" cy="460375"/>
          </a:xfrm>
          <a:prstGeom prst="rect">
            <a:avLst/>
          </a:prstGeom>
          <a:noFill/>
        </p:spPr>
        <p:txBody>
          <a:bodyPr wrap="square" rtlCol="0">
            <a:spAutoFit/>
          </a:bodyPr>
          <a:p>
            <a:pPr algn="l">
              <a:buClrTx/>
              <a:buSzTx/>
              <a:buFontTx/>
            </a:pPr>
            <a:r>
              <a:rPr lang="zh-CN" altLang="en-US" sz="2400" b="1">
                <a:latin typeface="华文楷体" panose="02010600040101010101" charset="-122"/>
                <a:ea typeface="华文楷体" panose="02010600040101010101" charset="-122"/>
                <a:cs typeface="华文楷体" panose="02010600040101010101" charset="-122"/>
              </a:rPr>
              <a:t>实验代码与思路：</a:t>
            </a:r>
            <a:endParaRPr lang="zh-CN" altLang="en-US" sz="2400" b="1">
              <a:latin typeface="华文楷体" panose="02010600040101010101" charset="-122"/>
              <a:ea typeface="华文楷体" panose="02010600040101010101" charset="-122"/>
              <a:cs typeface="华文楷体" panose="02010600040101010101" charset="-122"/>
            </a:endParaRPr>
          </a:p>
        </p:txBody>
      </p:sp>
      <p:pic>
        <p:nvPicPr>
          <p:cNvPr id="9" name="图片 8"/>
          <p:cNvPicPr>
            <a:picLocks noChangeAspect="1"/>
          </p:cNvPicPr>
          <p:nvPr>
            <p:custDataLst>
              <p:tags r:id="rId2"/>
            </p:custDataLst>
          </p:nvPr>
        </p:nvPicPr>
        <p:blipFill>
          <a:blip r:embed="rId3" cstate="print">
            <a:extLst>
              <a:ext uri="{28A0092B-C50C-407E-A947-70E740481C1C}">
                <a14:useLocalDpi xmlns:a14="http://schemas.microsoft.com/office/drawing/2010/main" val="0"/>
              </a:ext>
            </a:extLst>
          </a:blip>
          <a:srcRect t="9079"/>
          <a:stretch>
            <a:fillRect/>
          </a:stretch>
        </p:blipFill>
        <p:spPr>
          <a:xfrm>
            <a:off x="1331595" y="1421130"/>
            <a:ext cx="4524375" cy="2742565"/>
          </a:xfrm>
          <a:prstGeom prst="rect">
            <a:avLst/>
          </a:prstGeom>
        </p:spPr>
      </p:pic>
      <p:pic>
        <p:nvPicPr>
          <p:cNvPr id="12" name="图片 11"/>
          <p:cNvPicPr>
            <a:picLocks noChangeAspect="1"/>
          </p:cNvPicPr>
          <p:nvPr>
            <p:custDataLst>
              <p:tags r:id="rId4"/>
            </p:custDataLst>
          </p:nvPr>
        </p:nvPicPr>
        <p:blipFill>
          <a:blip r:embed="rId5" cstate="print">
            <a:extLst>
              <a:ext uri="{28A0092B-C50C-407E-A947-70E740481C1C}">
                <a14:useLocalDpi xmlns:a14="http://schemas.microsoft.com/office/drawing/2010/main" val="0"/>
              </a:ext>
            </a:extLst>
          </a:blip>
          <a:srcRect t="4574"/>
          <a:stretch>
            <a:fillRect/>
          </a:stretch>
        </p:blipFill>
        <p:spPr>
          <a:xfrm>
            <a:off x="7091045" y="774700"/>
            <a:ext cx="4878070" cy="5834380"/>
          </a:xfrm>
          <a:prstGeom prst="rect">
            <a:avLst/>
          </a:prstGeom>
        </p:spPr>
      </p:pic>
      <p:sp>
        <p:nvSpPr>
          <p:cNvPr id="7" name="文本框 6"/>
          <p:cNvSpPr txBox="1"/>
          <p:nvPr/>
        </p:nvSpPr>
        <p:spPr>
          <a:xfrm>
            <a:off x="1135380" y="4281170"/>
            <a:ext cx="4720590" cy="460375"/>
          </a:xfrm>
          <a:prstGeom prst="rect">
            <a:avLst/>
          </a:prstGeom>
          <a:noFill/>
        </p:spPr>
        <p:txBody>
          <a:bodyPr wrap="square" rtlCol="0">
            <a:spAutoFit/>
          </a:bodyPr>
          <a:p>
            <a:pPr algn="l">
              <a:buClrTx/>
              <a:buSzTx/>
              <a:buFontTx/>
            </a:pPr>
            <a:r>
              <a:rPr lang="zh-CN" altLang="en-US" sz="2400" b="1">
                <a:latin typeface="华文楷体" panose="02010600040101010101" charset="-122"/>
                <a:ea typeface="华文楷体" panose="02010600040101010101" charset="-122"/>
                <a:cs typeface="华文楷体" panose="02010600040101010101" charset="-122"/>
              </a:rPr>
              <a:t>Create函数与Compute函数的实现</a:t>
            </a:r>
            <a:endParaRPr lang="zh-CN" altLang="en-US" sz="2400" b="1">
              <a:latin typeface="华文楷体" panose="02010600040101010101" charset="-122"/>
              <a:ea typeface="华文楷体" panose="02010600040101010101" charset="-122"/>
              <a:cs typeface="华文楷体" panose="02010600040101010101" charset="-122"/>
            </a:endParaRPr>
          </a:p>
        </p:txBody>
      </p:sp>
      <p:sp>
        <p:nvSpPr>
          <p:cNvPr id="8" name="文本框 7"/>
          <p:cNvSpPr txBox="1"/>
          <p:nvPr/>
        </p:nvSpPr>
        <p:spPr>
          <a:xfrm>
            <a:off x="690245" y="4866005"/>
            <a:ext cx="5610860" cy="1630045"/>
          </a:xfrm>
          <a:prstGeom prst="rect">
            <a:avLst/>
          </a:prstGeom>
          <a:noFill/>
        </p:spPr>
        <p:txBody>
          <a:bodyPr wrap="square" rtlCol="0">
            <a:spAutoFit/>
          </a:bodyPr>
          <a:p>
            <a:pPr algn="l">
              <a:buClrTx/>
              <a:buSzTx/>
              <a:buFontTx/>
            </a:pPr>
            <a:r>
              <a:rPr lang="zh-CN" altLang="en-US" sz="2000" b="1">
                <a:latin typeface="华文楷体" panose="02010600040101010101" charset="-122"/>
                <a:ea typeface="华文楷体" panose="02010600040101010101" charset="-122"/>
                <a:cs typeface="华文楷体" panose="02010600040101010101" charset="-122"/>
              </a:rPr>
              <a:t>Create 方法的职责是将创建好的 baseop 指针调用 base_ops_.push_back(op_ptr); 储存起来；</a:t>
            </a:r>
            <a:endParaRPr lang="zh-CN" altLang="en-US" sz="2000" b="1">
              <a:latin typeface="华文楷体" panose="02010600040101010101" charset="-122"/>
              <a:ea typeface="华文楷体" panose="02010600040101010101" charset="-122"/>
              <a:cs typeface="华文楷体" panose="02010600040101010101" charset="-122"/>
            </a:endParaRPr>
          </a:p>
          <a:p>
            <a:pPr algn="l">
              <a:buClrTx/>
              <a:buSzTx/>
              <a:buFontTx/>
            </a:pPr>
            <a:r>
              <a:rPr lang="zh-CN" altLang="en-US" sz="2000" b="1">
                <a:latin typeface="华文楷体" panose="02010600040101010101" charset="-122"/>
                <a:ea typeface="华文楷体" panose="02010600040101010101" charset="-122"/>
                <a:cs typeface="华文楷体" panose="02010600040101010101" charset="-122"/>
              </a:rPr>
              <a:t>Compute 方法的职责在于调用 lib 层的 compute 函数进行计算，目前算子实现为同步方式，因此需要调用 SyncQueue。</a:t>
            </a:r>
            <a:endParaRPr lang="zh-CN" altLang="en-US" sz="2000" b="1">
              <a:latin typeface="华文楷体" panose="02010600040101010101" charset="-122"/>
              <a:ea typeface="华文楷体" panose="02010600040101010101" charset="-122"/>
              <a:cs typeface="华文楷体" panose="02010600040101010101" charset="-122"/>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矩形 35"/>
          <p:cNvSpPr/>
          <p:nvPr/>
        </p:nvSpPr>
        <p:spPr>
          <a:xfrm>
            <a:off x="364490" y="238760"/>
            <a:ext cx="3159760" cy="417195"/>
          </a:xfrm>
          <a:prstGeom prst="rect">
            <a:avLst/>
          </a:prstGeom>
          <a:solidFill>
            <a:srgbClr val="FBFBFB"/>
          </a:solidFill>
          <a:ln>
            <a:noFill/>
          </a:ln>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sp>
        <p:nvSpPr>
          <p:cNvPr id="37" name="文本框 36"/>
          <p:cNvSpPr txBox="1"/>
          <p:nvPr/>
        </p:nvSpPr>
        <p:spPr>
          <a:xfrm>
            <a:off x="422910" y="133985"/>
            <a:ext cx="4064000" cy="521970"/>
          </a:xfrm>
          <a:prstGeom prst="rect">
            <a:avLst/>
          </a:prstGeom>
          <a:noFill/>
        </p:spPr>
        <p:txBody>
          <a:bodyPr wrap="square" rtlCol="0">
            <a:spAutoFit/>
          </a:bodyPr>
          <a:p>
            <a:r>
              <a:rPr lang="zh-CN" altLang="en-US" sz="2800" b="1">
                <a:latin typeface="华文楷体" panose="02010600040101010101" charset="-122"/>
                <a:ea typeface="华文楷体" panose="02010600040101010101" charset="-122"/>
                <a:cs typeface="华文楷体" panose="02010600040101010101" charset="-122"/>
              </a:rPr>
              <a:t>目标检测YOLOv3</a:t>
            </a:r>
            <a:endParaRPr lang="zh-CN" altLang="en-US" sz="2800" b="1">
              <a:latin typeface="华文楷体" panose="02010600040101010101" charset="-122"/>
              <a:ea typeface="华文楷体" panose="02010600040101010101" charset="-122"/>
              <a:cs typeface="华文楷体" panose="02010600040101010101" charset="-122"/>
            </a:endParaRPr>
          </a:p>
        </p:txBody>
      </p:sp>
      <p:sp>
        <p:nvSpPr>
          <p:cNvPr id="38" name="文本框 37"/>
          <p:cNvSpPr txBox="1"/>
          <p:nvPr>
            <p:custDataLst>
              <p:tags r:id="rId1"/>
            </p:custDataLst>
          </p:nvPr>
        </p:nvSpPr>
        <p:spPr>
          <a:xfrm>
            <a:off x="102235" y="843280"/>
            <a:ext cx="4064000" cy="460375"/>
          </a:xfrm>
          <a:prstGeom prst="rect">
            <a:avLst/>
          </a:prstGeom>
          <a:noFill/>
        </p:spPr>
        <p:txBody>
          <a:bodyPr wrap="square" rtlCol="0">
            <a:spAutoFit/>
          </a:bodyPr>
          <a:p>
            <a:pPr algn="l">
              <a:buClrTx/>
              <a:buSzTx/>
              <a:buFontTx/>
            </a:pPr>
            <a:r>
              <a:rPr lang="zh-CN" altLang="en-US" sz="2400" b="1">
                <a:latin typeface="华文楷体" panose="02010600040101010101" charset="-122"/>
                <a:ea typeface="华文楷体" panose="02010600040101010101" charset="-122"/>
                <a:cs typeface="华文楷体" panose="02010600040101010101" charset="-122"/>
              </a:rPr>
              <a:t>实验代码与思路：</a:t>
            </a:r>
            <a:endParaRPr lang="zh-CN" altLang="en-US" sz="2400" b="1">
              <a:latin typeface="华文楷体" panose="02010600040101010101" charset="-122"/>
              <a:ea typeface="华文楷体" panose="02010600040101010101" charset="-122"/>
              <a:cs typeface="华文楷体" panose="02010600040101010101" charset="-122"/>
            </a:endParaRPr>
          </a:p>
        </p:txBody>
      </p:sp>
      <p:sp>
        <p:nvSpPr>
          <p:cNvPr id="7" name="文本框 6"/>
          <p:cNvSpPr txBox="1"/>
          <p:nvPr/>
        </p:nvSpPr>
        <p:spPr>
          <a:xfrm>
            <a:off x="938530" y="3722370"/>
            <a:ext cx="5248275" cy="974090"/>
          </a:xfrm>
          <a:prstGeom prst="rect">
            <a:avLst/>
          </a:prstGeom>
          <a:noFill/>
        </p:spPr>
        <p:txBody>
          <a:bodyPr wrap="square" rtlCol="0">
            <a:noAutofit/>
          </a:bodyPr>
          <a:p>
            <a:pPr algn="l">
              <a:buClrTx/>
              <a:buSzTx/>
              <a:buFontTx/>
            </a:pPr>
            <a:r>
              <a:rPr lang="zh-CN" altLang="en-US" sz="2400" b="1">
                <a:latin typeface="华文楷体" panose="02010600040101010101" charset="-122"/>
                <a:ea typeface="华文楷体" panose="02010600040101010101" charset="-122"/>
                <a:cs typeface="华文楷体" panose="02010600040101010101" charset="-122"/>
              </a:rPr>
              <a:t> Yolov3DetectionOutput算子的注册与MLUOpKernel</a:t>
            </a:r>
            <a:r>
              <a:rPr lang="zh-CN" altLang="en-US" sz="2400" b="1">
                <a:latin typeface="华文楷体" panose="02010600040101010101" charset="-122"/>
                <a:ea typeface="华文楷体" panose="02010600040101010101" charset="-122"/>
                <a:cs typeface="华文楷体" panose="02010600040101010101" charset="-122"/>
              </a:rPr>
              <a:t>的 实现</a:t>
            </a:r>
            <a:endParaRPr lang="zh-CN" altLang="en-US" sz="2400" b="1">
              <a:latin typeface="华文楷体" panose="02010600040101010101" charset="-122"/>
              <a:ea typeface="华文楷体" panose="02010600040101010101" charset="-122"/>
              <a:cs typeface="华文楷体" panose="02010600040101010101" charset="-122"/>
            </a:endParaRPr>
          </a:p>
        </p:txBody>
      </p:sp>
      <p:pic>
        <p:nvPicPr>
          <p:cNvPr id="15" name="图片 14"/>
          <p:cNvPicPr>
            <a:picLocks noChangeAspect="1"/>
          </p:cNvPicPr>
          <p:nvPr>
            <p:custDataLst>
              <p:tags r:id="rId2"/>
            </p:custDataLst>
          </p:nvPr>
        </p:nvPicPr>
        <p:blipFill>
          <a:blip r:embed="rId3" cstate="print">
            <a:extLst>
              <a:ext uri="{28A0092B-C50C-407E-A947-70E740481C1C}">
                <a14:useLocalDpi xmlns:a14="http://schemas.microsoft.com/office/drawing/2010/main" val="0"/>
              </a:ext>
            </a:extLst>
          </a:blip>
          <a:srcRect t="11701"/>
          <a:stretch>
            <a:fillRect/>
          </a:stretch>
        </p:blipFill>
        <p:spPr>
          <a:xfrm>
            <a:off x="1135380" y="1431925"/>
            <a:ext cx="5382895" cy="2228215"/>
          </a:xfrm>
          <a:prstGeom prst="rect">
            <a:avLst/>
          </a:prstGeom>
        </p:spPr>
      </p:pic>
      <p:pic>
        <p:nvPicPr>
          <p:cNvPr id="4" name="图片 3"/>
          <p:cNvPicPr>
            <a:picLocks noChangeAspect="1"/>
          </p:cNvPicPr>
          <p:nvPr>
            <p:custDataLst>
              <p:tags r:id="rId4"/>
            </p:custDataLst>
          </p:nvPr>
        </p:nvPicPr>
        <p:blipFill>
          <a:blip r:embed="rId5" cstate="print">
            <a:extLst>
              <a:ext uri="{28A0092B-C50C-407E-A947-70E740481C1C}">
                <a14:useLocalDpi xmlns:a14="http://schemas.microsoft.com/office/drawing/2010/main" val="0"/>
              </a:ext>
            </a:extLst>
          </a:blip>
          <a:srcRect t="3512"/>
          <a:stretch>
            <a:fillRect/>
          </a:stretch>
        </p:blipFill>
        <p:spPr>
          <a:xfrm>
            <a:off x="7092950" y="843280"/>
            <a:ext cx="4936490" cy="5599430"/>
          </a:xfrm>
          <a:prstGeom prst="rect">
            <a:avLst/>
          </a:prstGeom>
        </p:spPr>
      </p:pic>
      <p:sp>
        <p:nvSpPr>
          <p:cNvPr id="3" name="文本框 2"/>
          <p:cNvSpPr txBox="1"/>
          <p:nvPr/>
        </p:nvSpPr>
        <p:spPr>
          <a:xfrm>
            <a:off x="1311275" y="4696460"/>
            <a:ext cx="4652645" cy="1404620"/>
          </a:xfrm>
          <a:prstGeom prst="rect">
            <a:avLst/>
          </a:prstGeom>
          <a:noFill/>
        </p:spPr>
        <p:txBody>
          <a:bodyPr wrap="square" rtlCol="0">
            <a:noAutofit/>
          </a:bodyPr>
          <a:p>
            <a:pPr algn="l">
              <a:buClrTx/>
              <a:buSzTx/>
              <a:buNone/>
            </a:pPr>
            <a:r>
              <a:rPr lang="zh-CN" altLang="en-US" sz="2000" b="1">
                <a:latin typeface="华文楷体" panose="02010600040101010101" charset="-122"/>
                <a:ea typeface="华文楷体" panose="02010600040101010101" charset="-122"/>
                <a:cs typeface="华文楷体" panose="02010600040101010101" charset="-122"/>
              </a:rPr>
              <a:t>MLUOpKernel 实现的主要功能有参数检查、参数处理、输出形状推断及输出内存分配、调用 MLUStream 层接口完成算子计算。</a:t>
            </a:r>
            <a:endParaRPr lang="zh-CN" altLang="en-US" sz="2000" b="1">
              <a:latin typeface="华文楷体" panose="02010600040101010101" charset="-122"/>
              <a:ea typeface="华文楷体" panose="02010600040101010101" charset="-122"/>
              <a:cs typeface="华文楷体" panose="02010600040101010101" charset="-122"/>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矩形 35"/>
          <p:cNvSpPr/>
          <p:nvPr/>
        </p:nvSpPr>
        <p:spPr>
          <a:xfrm>
            <a:off x="364490" y="238760"/>
            <a:ext cx="3159760" cy="417195"/>
          </a:xfrm>
          <a:prstGeom prst="rect">
            <a:avLst/>
          </a:prstGeom>
          <a:solidFill>
            <a:srgbClr val="FBFBFB"/>
          </a:solidFill>
          <a:ln>
            <a:noFill/>
          </a:ln>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sp>
        <p:nvSpPr>
          <p:cNvPr id="37" name="文本框 36"/>
          <p:cNvSpPr txBox="1"/>
          <p:nvPr/>
        </p:nvSpPr>
        <p:spPr>
          <a:xfrm>
            <a:off x="422910" y="133985"/>
            <a:ext cx="4064000" cy="521970"/>
          </a:xfrm>
          <a:prstGeom prst="rect">
            <a:avLst/>
          </a:prstGeom>
          <a:noFill/>
        </p:spPr>
        <p:txBody>
          <a:bodyPr wrap="square" rtlCol="0">
            <a:spAutoFit/>
          </a:bodyPr>
          <a:p>
            <a:r>
              <a:rPr lang="zh-CN" altLang="en-US" sz="2800" b="1">
                <a:latin typeface="华文楷体" panose="02010600040101010101" charset="-122"/>
                <a:ea typeface="华文楷体" panose="02010600040101010101" charset="-122"/>
                <a:cs typeface="华文楷体" panose="02010600040101010101" charset="-122"/>
              </a:rPr>
              <a:t>目标检测YOLOv3</a:t>
            </a:r>
            <a:endParaRPr lang="zh-CN" altLang="en-US" sz="2800" b="1">
              <a:latin typeface="华文楷体" panose="02010600040101010101" charset="-122"/>
              <a:ea typeface="华文楷体" panose="02010600040101010101" charset="-122"/>
              <a:cs typeface="华文楷体" panose="02010600040101010101" charset="-122"/>
            </a:endParaRPr>
          </a:p>
        </p:txBody>
      </p:sp>
      <p:sp>
        <p:nvSpPr>
          <p:cNvPr id="38" name="文本框 37"/>
          <p:cNvSpPr txBox="1"/>
          <p:nvPr>
            <p:custDataLst>
              <p:tags r:id="rId1"/>
            </p:custDataLst>
          </p:nvPr>
        </p:nvSpPr>
        <p:spPr>
          <a:xfrm>
            <a:off x="102235" y="843280"/>
            <a:ext cx="4064000" cy="460375"/>
          </a:xfrm>
          <a:prstGeom prst="rect">
            <a:avLst/>
          </a:prstGeom>
          <a:noFill/>
        </p:spPr>
        <p:txBody>
          <a:bodyPr wrap="square" rtlCol="0">
            <a:spAutoFit/>
          </a:bodyPr>
          <a:p>
            <a:pPr algn="l">
              <a:buClrTx/>
              <a:buSzTx/>
              <a:buFontTx/>
            </a:pPr>
            <a:r>
              <a:rPr lang="zh-CN" altLang="en-US" sz="2400" b="1">
                <a:latin typeface="华文楷体" panose="02010600040101010101" charset="-122"/>
                <a:ea typeface="华文楷体" panose="02010600040101010101" charset="-122"/>
                <a:cs typeface="华文楷体" panose="02010600040101010101" charset="-122"/>
              </a:rPr>
              <a:t>运行</a:t>
            </a:r>
            <a:r>
              <a:rPr lang="zh-CN" altLang="en-US" sz="2400" b="1">
                <a:latin typeface="华文楷体" panose="02010600040101010101" charset="-122"/>
                <a:ea typeface="华文楷体" panose="02010600040101010101" charset="-122"/>
                <a:cs typeface="华文楷体" panose="02010600040101010101" charset="-122"/>
              </a:rPr>
              <a:t>截图：</a:t>
            </a:r>
            <a:endParaRPr lang="zh-CN" altLang="en-US" sz="2400" b="1">
              <a:latin typeface="华文楷体" panose="02010600040101010101" charset="-122"/>
              <a:ea typeface="华文楷体" panose="02010600040101010101" charset="-122"/>
              <a:cs typeface="华文楷体" panose="02010600040101010101" charset="-122"/>
            </a:endParaRPr>
          </a:p>
        </p:txBody>
      </p:sp>
      <p:pic>
        <p:nvPicPr>
          <p:cNvPr id="4" name="图片 3"/>
          <p:cNvPicPr>
            <a:picLocks noChangeAspect="1"/>
          </p:cNvPicPr>
          <p:nvPr>
            <p:custDataLst>
              <p:tags r:id="rId2"/>
            </p:custDataLst>
          </p:nvPr>
        </p:nvPicPr>
        <p:blipFill>
          <a:blip r:embed="rId3"/>
          <a:stretch>
            <a:fillRect/>
          </a:stretch>
        </p:blipFill>
        <p:spPr>
          <a:xfrm>
            <a:off x="2273935" y="4102735"/>
            <a:ext cx="7139305" cy="2186305"/>
          </a:xfrm>
          <a:prstGeom prst="rect">
            <a:avLst/>
          </a:prstGeom>
        </p:spPr>
      </p:pic>
      <p:pic>
        <p:nvPicPr>
          <p:cNvPr id="7" name="图片 6"/>
          <p:cNvPicPr>
            <a:picLocks noChangeAspect="1"/>
          </p:cNvPicPr>
          <p:nvPr>
            <p:custDataLst>
              <p:tags r:id="rId4"/>
            </p:custDataLst>
          </p:nvPr>
        </p:nvPicPr>
        <p:blipFill>
          <a:blip r:embed="rId5"/>
          <a:stretch>
            <a:fillRect/>
          </a:stretch>
        </p:blipFill>
        <p:spPr>
          <a:xfrm>
            <a:off x="2273935" y="1228090"/>
            <a:ext cx="7120255" cy="269621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矩形 35"/>
          <p:cNvSpPr/>
          <p:nvPr/>
        </p:nvSpPr>
        <p:spPr>
          <a:xfrm>
            <a:off x="364490" y="238760"/>
            <a:ext cx="3159760" cy="417195"/>
          </a:xfrm>
          <a:prstGeom prst="rect">
            <a:avLst/>
          </a:prstGeom>
          <a:solidFill>
            <a:srgbClr val="FBFBFB"/>
          </a:solidFill>
          <a:ln>
            <a:noFill/>
          </a:ln>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sp>
        <p:nvSpPr>
          <p:cNvPr id="37" name="文本框 36"/>
          <p:cNvSpPr txBox="1"/>
          <p:nvPr/>
        </p:nvSpPr>
        <p:spPr>
          <a:xfrm>
            <a:off x="422910" y="133985"/>
            <a:ext cx="4064000" cy="521970"/>
          </a:xfrm>
          <a:prstGeom prst="rect">
            <a:avLst/>
          </a:prstGeom>
          <a:noFill/>
        </p:spPr>
        <p:txBody>
          <a:bodyPr wrap="square" rtlCol="0">
            <a:spAutoFit/>
          </a:bodyPr>
          <a:p>
            <a:r>
              <a:rPr lang="zh-CN" altLang="en-US" sz="2800" b="1">
                <a:latin typeface="华文楷体" panose="02010600040101010101" charset="-122"/>
                <a:ea typeface="华文楷体" panose="02010600040101010101" charset="-122"/>
                <a:cs typeface="华文楷体" panose="02010600040101010101" charset="-122"/>
              </a:rPr>
              <a:t>目标检测YOLOv3</a:t>
            </a:r>
            <a:endParaRPr lang="zh-CN" altLang="en-US" sz="2800" b="1">
              <a:latin typeface="华文楷体" panose="02010600040101010101" charset="-122"/>
              <a:ea typeface="华文楷体" panose="02010600040101010101" charset="-122"/>
              <a:cs typeface="华文楷体" panose="02010600040101010101" charset="-122"/>
            </a:endParaRPr>
          </a:p>
        </p:txBody>
      </p:sp>
      <p:sp>
        <p:nvSpPr>
          <p:cNvPr id="38" name="文本框 37"/>
          <p:cNvSpPr txBox="1"/>
          <p:nvPr>
            <p:custDataLst>
              <p:tags r:id="rId1"/>
            </p:custDataLst>
          </p:nvPr>
        </p:nvSpPr>
        <p:spPr>
          <a:xfrm>
            <a:off x="244475" y="843280"/>
            <a:ext cx="4064000" cy="829945"/>
          </a:xfrm>
          <a:prstGeom prst="rect">
            <a:avLst/>
          </a:prstGeom>
          <a:noFill/>
        </p:spPr>
        <p:txBody>
          <a:bodyPr wrap="square" rtlCol="0">
            <a:spAutoFit/>
          </a:bodyPr>
          <a:p>
            <a:pPr algn="l">
              <a:buClrTx/>
              <a:buSzTx/>
              <a:buFontTx/>
            </a:pPr>
            <a:r>
              <a:rPr lang="zh-CN" altLang="en-US" sz="2400" b="1">
                <a:latin typeface="华文楷体" panose="02010600040101010101" charset="-122"/>
                <a:ea typeface="华文楷体" panose="02010600040101010101" charset="-122"/>
                <a:cs typeface="华文楷体" panose="02010600040101010101" charset="-122"/>
              </a:rPr>
              <a:t>实验过程遇到的问题以及解决</a:t>
            </a:r>
            <a:r>
              <a:rPr lang="zh-CN" altLang="en-US" sz="2400" b="1">
                <a:latin typeface="华文楷体" panose="02010600040101010101" charset="-122"/>
                <a:ea typeface="华文楷体" panose="02010600040101010101" charset="-122"/>
                <a:cs typeface="华文楷体" panose="02010600040101010101" charset="-122"/>
              </a:rPr>
              <a:t>方案：</a:t>
            </a:r>
            <a:endParaRPr lang="zh-CN" altLang="en-US" sz="2400" b="1">
              <a:latin typeface="华文楷体" panose="02010600040101010101" charset="-122"/>
              <a:ea typeface="华文楷体" panose="02010600040101010101" charset="-122"/>
              <a:cs typeface="华文楷体" panose="02010600040101010101" charset="-122"/>
            </a:endParaRPr>
          </a:p>
        </p:txBody>
      </p:sp>
      <p:sp>
        <p:nvSpPr>
          <p:cNvPr id="4" name="文本框 3"/>
          <p:cNvSpPr txBox="1"/>
          <p:nvPr/>
        </p:nvSpPr>
        <p:spPr>
          <a:xfrm>
            <a:off x="364490" y="1673225"/>
            <a:ext cx="6096000" cy="2461895"/>
          </a:xfrm>
          <a:prstGeom prst="rect">
            <a:avLst/>
          </a:prstGeom>
          <a:noFill/>
        </p:spPr>
        <p:txBody>
          <a:bodyPr wrap="square" rtlCol="0" anchor="t">
            <a:noAutofit/>
          </a:bodyPr>
          <a:p>
            <a:pPr indent="457200" algn="l" fontAlgn="auto">
              <a:buClrTx/>
              <a:buSzTx/>
              <a:buFontTx/>
            </a:pPr>
            <a:r>
              <a:rPr lang="en-US" altLang="zh-CN" sz="2400" b="1">
                <a:latin typeface="华文楷体" panose="02010600040101010101" charset="-122"/>
                <a:ea typeface="华文楷体" panose="02010600040101010101" charset="-122"/>
                <a:cs typeface="华文楷体" panose="02010600040101010101" charset="-122"/>
                <a:sym typeface="+mn-ea"/>
              </a:rPr>
              <a:t>  </a:t>
            </a:r>
            <a:r>
              <a:rPr lang="zh-CN" altLang="en-US" sz="2400" b="1">
                <a:latin typeface="华文楷体" panose="02010600040101010101" charset="-122"/>
                <a:ea typeface="华文楷体" panose="02010600040101010101" charset="-122"/>
                <a:cs typeface="华文楷体" panose="02010600040101010101" charset="-122"/>
                <a:sym typeface="+mn-ea"/>
              </a:rPr>
              <a:t>修改yolov3_int8_bang_shape_new.pbtxt，添加node{...}  执行该过程时，由于.pbtxt文件过大，打开文件并修改导致连接断开。</a:t>
            </a:r>
            <a:endParaRPr lang="zh-CN" altLang="en-US" sz="2400" b="1">
              <a:latin typeface="华文楷体" panose="02010600040101010101" charset="-122"/>
              <a:ea typeface="华文楷体" panose="02010600040101010101" charset="-122"/>
              <a:cs typeface="华文楷体" panose="02010600040101010101" charset="-122"/>
            </a:endParaRPr>
          </a:p>
          <a:p>
            <a:pPr indent="457200" algn="l" fontAlgn="auto">
              <a:buClrTx/>
              <a:buSzTx/>
              <a:buFontTx/>
            </a:pPr>
            <a:r>
              <a:rPr lang="zh-CN" altLang="en-US" sz="2400" b="1">
                <a:latin typeface="华文楷体" panose="02010600040101010101" charset="-122"/>
                <a:ea typeface="华文楷体" panose="02010600040101010101" charset="-122"/>
                <a:cs typeface="华文楷体" panose="02010600040101010101" charset="-122"/>
                <a:sym typeface="+mn-ea"/>
              </a:rPr>
              <a:t>解决方案：可利用shell命令添加相关内容。例如，将node{...}存放在pb_node_append.txt文件中（包含library{...}）类似：</a:t>
            </a:r>
            <a:endParaRPr lang="zh-CN" altLang="en-US" sz="2400" b="1">
              <a:latin typeface="华文楷体" panose="02010600040101010101" charset="-122"/>
              <a:ea typeface="华文楷体" panose="02010600040101010101" charset="-122"/>
              <a:cs typeface="华文楷体" panose="02010600040101010101" charset="-122"/>
            </a:endParaRPr>
          </a:p>
          <a:p>
            <a:pPr lvl="0" indent="457200" algn="l" defTabSz="914400" fontAlgn="auto">
              <a:lnSpc>
                <a:spcPct val="100000"/>
              </a:lnSpc>
              <a:buClrTx/>
              <a:buSzTx/>
              <a:buFontTx/>
            </a:pPr>
            <a:endParaRPr kumimoji="0" lang="zh-CN" altLang="en-US" sz="2400" b="1" i="0" u="none" strike="noStrike" cap="none" normalizeH="0" baseline="0">
              <a:latin typeface="华文楷体" panose="02010600040101010101" charset="-122"/>
              <a:ea typeface="华文楷体" panose="02010600040101010101" charset="-122"/>
              <a:cs typeface="华文楷体" panose="02010600040101010101" charset="-122"/>
            </a:endParaRPr>
          </a:p>
        </p:txBody>
      </p:sp>
      <p:pic>
        <p:nvPicPr>
          <p:cNvPr id="6" name="图片 5"/>
          <p:cNvPicPr>
            <a:picLocks noChangeAspect="1"/>
          </p:cNvPicPr>
          <p:nvPr>
            <p:custDataLst>
              <p:tags r:id="rId2"/>
            </p:custDataLst>
          </p:nvPr>
        </p:nvPicPr>
        <p:blipFill>
          <a:blip r:embed="rId3"/>
          <a:stretch>
            <a:fillRect/>
          </a:stretch>
        </p:blipFill>
        <p:spPr>
          <a:xfrm>
            <a:off x="422957" y="4034222"/>
            <a:ext cx="5274310" cy="762000"/>
          </a:xfrm>
          <a:prstGeom prst="rect">
            <a:avLst/>
          </a:prstGeom>
        </p:spPr>
      </p:pic>
      <p:sp>
        <p:nvSpPr>
          <p:cNvPr id="7" name="文本框 6"/>
          <p:cNvSpPr txBox="1"/>
          <p:nvPr>
            <p:custDataLst>
              <p:tags r:id="rId4"/>
            </p:custDataLst>
          </p:nvPr>
        </p:nvSpPr>
        <p:spPr>
          <a:xfrm>
            <a:off x="422910" y="4891405"/>
            <a:ext cx="3470910" cy="460375"/>
          </a:xfrm>
          <a:prstGeom prst="rect">
            <a:avLst/>
          </a:prstGeom>
          <a:noFill/>
        </p:spPr>
        <p:txBody>
          <a:bodyPr wrap="square">
            <a:spAutoFit/>
          </a:bodyPr>
          <a:p>
            <a:pPr algn="just">
              <a:buClrTx/>
              <a:buSzTx/>
              <a:buFontTx/>
            </a:pPr>
            <a:r>
              <a:rPr lang="zh-CN" altLang="en-US" sz="2400" b="1">
                <a:latin typeface="华文楷体" panose="02010600040101010101" charset="-122"/>
                <a:ea typeface="华文楷体" panose="02010600040101010101" charset="-122"/>
                <a:cs typeface="华文楷体" panose="02010600040101010101" charset="-122"/>
              </a:rPr>
              <a:t>执行命令：</a:t>
            </a:r>
            <a:endParaRPr lang="zh-CN" altLang="en-US" sz="2400" b="1">
              <a:latin typeface="华文楷体" panose="02010600040101010101" charset="-122"/>
              <a:ea typeface="华文楷体" panose="02010600040101010101" charset="-122"/>
              <a:cs typeface="华文楷体" panose="02010600040101010101" charset="-122"/>
            </a:endParaRPr>
          </a:p>
        </p:txBody>
      </p:sp>
      <p:pic>
        <p:nvPicPr>
          <p:cNvPr id="9" name="图片 8"/>
          <p:cNvPicPr>
            <a:picLocks noChangeAspect="1"/>
          </p:cNvPicPr>
          <p:nvPr>
            <p:custDataLst>
              <p:tags r:id="rId5"/>
            </p:custDataLst>
          </p:nvPr>
        </p:nvPicPr>
        <p:blipFill>
          <a:blip r:embed="rId6"/>
          <a:stretch>
            <a:fillRect/>
          </a:stretch>
        </p:blipFill>
        <p:spPr>
          <a:xfrm>
            <a:off x="423056" y="5511059"/>
            <a:ext cx="5274310" cy="522605"/>
          </a:xfrm>
          <a:prstGeom prst="rect">
            <a:avLst/>
          </a:prstGeom>
        </p:spPr>
      </p:pic>
      <p:sp>
        <p:nvSpPr>
          <p:cNvPr id="3" name="文本框 2"/>
          <p:cNvSpPr txBox="1"/>
          <p:nvPr/>
        </p:nvSpPr>
        <p:spPr>
          <a:xfrm>
            <a:off x="7255510" y="978535"/>
            <a:ext cx="4064000" cy="460375"/>
          </a:xfrm>
          <a:prstGeom prst="rect">
            <a:avLst/>
          </a:prstGeom>
          <a:noFill/>
        </p:spPr>
        <p:txBody>
          <a:bodyPr wrap="square" rtlCol="0">
            <a:spAutoFit/>
          </a:bodyPr>
          <a:p>
            <a:pPr algn="l">
              <a:buClrTx/>
              <a:buSzTx/>
              <a:buFontTx/>
            </a:pPr>
            <a:r>
              <a:rPr lang="zh-CN" altLang="en-US" sz="2400" b="1">
                <a:latin typeface="华文楷体" panose="02010600040101010101" charset="-122"/>
                <a:ea typeface="华文楷体" panose="02010600040101010101" charset="-122"/>
                <a:cs typeface="华文楷体" panose="02010600040101010101" charset="-122"/>
              </a:rPr>
              <a:t>实验心得：</a:t>
            </a:r>
            <a:endParaRPr lang="zh-CN" altLang="en-US" sz="2400" b="1">
              <a:latin typeface="华文楷体" panose="02010600040101010101" charset="-122"/>
              <a:ea typeface="华文楷体" panose="02010600040101010101" charset="-122"/>
              <a:cs typeface="华文楷体" panose="02010600040101010101" charset="-122"/>
            </a:endParaRPr>
          </a:p>
        </p:txBody>
      </p:sp>
      <p:sp>
        <p:nvSpPr>
          <p:cNvPr id="5" name="文本框 4"/>
          <p:cNvSpPr txBox="1"/>
          <p:nvPr/>
        </p:nvSpPr>
        <p:spPr>
          <a:xfrm>
            <a:off x="7446010" y="1673225"/>
            <a:ext cx="3682365" cy="3869055"/>
          </a:xfrm>
          <a:prstGeom prst="rect">
            <a:avLst/>
          </a:prstGeom>
          <a:noFill/>
        </p:spPr>
        <p:txBody>
          <a:bodyPr wrap="square" rtlCol="0">
            <a:noAutofit/>
          </a:bodyPr>
          <a:p>
            <a:r>
              <a:rPr lang="en-US" altLang="zh-CN" sz="2000" b="1">
                <a:latin typeface="华文楷体" panose="02010600040101010101" charset="-122"/>
                <a:ea typeface="华文楷体" panose="02010600040101010101" charset="-122"/>
                <a:cs typeface="华文楷体" panose="02010600040101010101" charset="-122"/>
              </a:rPr>
              <a:t>这次实验让我更加了解了在寒武纪平台上在TensorFlow中添加大算子的过程，并帮助我理解了如何最大限度地利用硬件资源来加速深度学习任务，通过将TensorFlow与寒武纪平台相结合，我不仅加深了对深度学习框架的理解，还学会了如何利用专用AI芯片来加速计算密集型任务</a:t>
            </a:r>
            <a:endParaRPr lang="en-US" altLang="zh-CN" sz="2000" b="1">
              <a:latin typeface="华文楷体" panose="02010600040101010101" charset="-122"/>
              <a:ea typeface="华文楷体" panose="02010600040101010101" charset="-122"/>
              <a:cs typeface="华文楷体" panose="02010600040101010101" charset="-122"/>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矩形 35"/>
          <p:cNvSpPr/>
          <p:nvPr/>
        </p:nvSpPr>
        <p:spPr>
          <a:xfrm>
            <a:off x="364490" y="238760"/>
            <a:ext cx="3159760" cy="417195"/>
          </a:xfrm>
          <a:prstGeom prst="rect">
            <a:avLst/>
          </a:prstGeom>
          <a:solidFill>
            <a:srgbClr val="FBFBFB"/>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37" name="文本框 36"/>
          <p:cNvSpPr txBox="1"/>
          <p:nvPr/>
        </p:nvSpPr>
        <p:spPr>
          <a:xfrm>
            <a:off x="422910" y="133985"/>
            <a:ext cx="4064000" cy="521970"/>
          </a:xfrm>
          <a:prstGeom prst="rect">
            <a:avLst/>
          </a:prstGeom>
          <a:noFill/>
        </p:spPr>
        <p:txBody>
          <a:bodyPr wrap="square" rtlCol="0">
            <a:spAutoFit/>
          </a:bodyPr>
          <a:lstStyle/>
          <a:p>
            <a:r>
              <a:rPr lang="zh-CN" altLang="en-US" sz="2800" b="1" dirty="0">
                <a:latin typeface="华文楷体" panose="02010600040101010101" charset="-122"/>
                <a:ea typeface="华文楷体" panose="02010600040101010101" charset="-122"/>
                <a:cs typeface="华文楷体" panose="02010600040101010101" charset="-122"/>
              </a:rPr>
              <a:t>文本识别：</a:t>
            </a:r>
            <a:r>
              <a:rPr lang="en-US" altLang="zh-CN" sz="2800" b="1" dirty="0">
                <a:latin typeface="华文楷体" panose="02010600040101010101" charset="-122"/>
                <a:ea typeface="华文楷体" panose="02010600040101010101" charset="-122"/>
                <a:cs typeface="华文楷体" panose="02010600040101010101" charset="-122"/>
              </a:rPr>
              <a:t>OCR-EAST</a:t>
            </a:r>
            <a:endParaRPr lang="zh-CN" altLang="en-US" sz="2800" b="1" dirty="0">
              <a:latin typeface="华文楷体" panose="02010600040101010101" charset="-122"/>
              <a:ea typeface="华文楷体" panose="02010600040101010101" charset="-122"/>
              <a:cs typeface="华文楷体" panose="02010600040101010101" charset="-122"/>
            </a:endParaRPr>
          </a:p>
        </p:txBody>
      </p:sp>
      <p:sp>
        <p:nvSpPr>
          <p:cNvPr id="38" name="文本框 37"/>
          <p:cNvSpPr txBox="1"/>
          <p:nvPr>
            <p:custDataLst>
              <p:tags r:id="rId1"/>
            </p:custDataLst>
          </p:nvPr>
        </p:nvSpPr>
        <p:spPr>
          <a:xfrm>
            <a:off x="102235" y="895409"/>
            <a:ext cx="4064000" cy="460375"/>
          </a:xfrm>
          <a:prstGeom prst="rect">
            <a:avLst/>
          </a:prstGeom>
          <a:noFill/>
        </p:spPr>
        <p:txBody>
          <a:bodyPr wrap="square" rtlCol="0">
            <a:spAutoFit/>
          </a:bodyPr>
          <a:lstStyle/>
          <a:p>
            <a:pPr algn="l">
              <a:buClrTx/>
              <a:buSzTx/>
              <a:buFontTx/>
            </a:pPr>
            <a:r>
              <a:rPr lang="zh-CN" altLang="en-US" sz="2400" b="1" dirty="0">
                <a:latin typeface="华文楷体" panose="02010600040101010101" charset="-122"/>
                <a:ea typeface="华文楷体" panose="02010600040101010101" charset="-122"/>
                <a:cs typeface="华文楷体" panose="02010600040101010101" charset="-122"/>
              </a:rPr>
              <a:t>实验内容：</a:t>
            </a:r>
            <a:endParaRPr lang="zh-CN" altLang="en-US" sz="2400" b="1" dirty="0">
              <a:latin typeface="华文楷体" panose="02010600040101010101" charset="-122"/>
              <a:ea typeface="华文楷体" panose="02010600040101010101" charset="-122"/>
              <a:cs typeface="华文楷体" panose="02010600040101010101" charset="-122"/>
            </a:endParaRPr>
          </a:p>
        </p:txBody>
      </p:sp>
      <p:sp>
        <p:nvSpPr>
          <p:cNvPr id="40" name="文本框 39"/>
          <p:cNvSpPr txBox="1"/>
          <p:nvPr/>
        </p:nvSpPr>
        <p:spPr>
          <a:xfrm>
            <a:off x="364490" y="1355784"/>
            <a:ext cx="11228705" cy="5632311"/>
          </a:xfrm>
          <a:prstGeom prst="rect">
            <a:avLst/>
          </a:prstGeom>
          <a:noFill/>
        </p:spPr>
        <p:txBody>
          <a:bodyPr wrap="square" rtlCol="0">
            <a:spAutoFit/>
          </a:bodyPr>
          <a:lstStyle/>
          <a:p>
            <a:pPr indent="709295" algn="l" fontAlgn="auto">
              <a:buClrTx/>
              <a:buSzTx/>
              <a:buFontTx/>
            </a:pPr>
            <a:r>
              <a:rPr lang="zh-CN" altLang="en-US" sz="2400" b="1" i="0" dirty="0">
                <a:solidFill>
                  <a:srgbClr val="101214"/>
                </a:solidFill>
                <a:effectLst/>
                <a:latin typeface="华文楷体" panose="02010600040101010101" charset="-122"/>
                <a:ea typeface="华文楷体" panose="02010600040101010101" charset="-122"/>
              </a:rPr>
              <a:t>本实验主要是在</a:t>
            </a:r>
            <a:r>
              <a:rPr lang="en-US" altLang="zh-CN" sz="2400" b="1" i="0" dirty="0">
                <a:solidFill>
                  <a:srgbClr val="101214"/>
                </a:solidFill>
                <a:effectLst/>
                <a:latin typeface="华文楷体" panose="02010600040101010101" charset="-122"/>
                <a:ea typeface="华文楷体" panose="02010600040101010101" charset="-122"/>
              </a:rPr>
              <a:t>DLP</a:t>
            </a:r>
            <a:r>
              <a:rPr lang="zh-CN" altLang="en-US" sz="2400" b="1" i="0" dirty="0">
                <a:solidFill>
                  <a:srgbClr val="101214"/>
                </a:solidFill>
                <a:effectLst/>
                <a:latin typeface="华文楷体" panose="02010600040101010101" charset="-122"/>
                <a:ea typeface="华文楷体" panose="02010600040101010101" charset="-122"/>
              </a:rPr>
              <a:t>硬件上实现并优化以</a:t>
            </a:r>
            <a:r>
              <a:rPr lang="en-US" altLang="zh-CN" sz="2400" b="1" i="0" dirty="0">
                <a:solidFill>
                  <a:srgbClr val="101214"/>
                </a:solidFill>
                <a:effectLst/>
                <a:latin typeface="华文楷体" panose="02010600040101010101" charset="-122"/>
                <a:ea typeface="华文楷体" panose="02010600040101010101" charset="-122"/>
              </a:rPr>
              <a:t>EAST</a:t>
            </a:r>
            <a:r>
              <a:rPr lang="zh-CN" altLang="en-US" sz="2400" b="1" i="0" dirty="0">
                <a:solidFill>
                  <a:srgbClr val="101214"/>
                </a:solidFill>
                <a:effectLst/>
                <a:latin typeface="华文楷体" panose="02010600040101010101" charset="-122"/>
                <a:ea typeface="华文楷体" panose="02010600040101010101" charset="-122"/>
              </a:rPr>
              <a:t>网络模型为核心的目标检测应用</a:t>
            </a:r>
            <a:r>
              <a:rPr lang="en-US" altLang="zh-CN" sz="2400" b="1" i="0" dirty="0">
                <a:solidFill>
                  <a:srgbClr val="101214"/>
                </a:solidFill>
                <a:effectLst/>
                <a:latin typeface="华文楷体" panose="02010600040101010101" charset="-122"/>
                <a:ea typeface="华文楷体" panose="02010600040101010101" charset="-122"/>
              </a:rPr>
              <a:t>.</a:t>
            </a:r>
            <a:r>
              <a:rPr lang="zh-CN" altLang="en-US" sz="2400" b="1" i="0" dirty="0">
                <a:solidFill>
                  <a:srgbClr val="101214"/>
                </a:solidFill>
                <a:effectLst/>
                <a:latin typeface="华文楷体" panose="02010600040101010101" charset="-122"/>
                <a:ea typeface="华文楷体" panose="02010600040101010101" charset="-122"/>
              </a:rPr>
              <a:t>针对用户从网络上下载的标准</a:t>
            </a:r>
            <a:r>
              <a:rPr lang="en-US" altLang="zh-CN" sz="2400" b="1" i="0" dirty="0">
                <a:solidFill>
                  <a:srgbClr val="101214"/>
                </a:solidFill>
                <a:effectLst/>
                <a:latin typeface="华文楷体" panose="02010600040101010101" charset="-122"/>
                <a:ea typeface="华文楷体" panose="02010600040101010101" charset="-122"/>
              </a:rPr>
              <a:t>EAST</a:t>
            </a:r>
            <a:r>
              <a:rPr lang="zh-CN" altLang="en-US" sz="2400" b="1" i="0" dirty="0">
                <a:solidFill>
                  <a:srgbClr val="101214"/>
                </a:solidFill>
                <a:effectLst/>
                <a:latin typeface="华文楷体" panose="02010600040101010101" charset="-122"/>
                <a:ea typeface="华文楷体" panose="02010600040101010101" charset="-122"/>
              </a:rPr>
              <a:t>模型</a:t>
            </a:r>
            <a:r>
              <a:rPr lang="en-US" altLang="zh-CN" sz="2400" b="1" i="0" dirty="0">
                <a:solidFill>
                  <a:srgbClr val="101214"/>
                </a:solidFill>
                <a:effectLst/>
                <a:latin typeface="华文楷体" panose="02010600040101010101" charset="-122"/>
                <a:ea typeface="华文楷体" panose="02010600040101010101" charset="-122"/>
              </a:rPr>
              <a:t>,</a:t>
            </a:r>
            <a:r>
              <a:rPr lang="zh-CN" altLang="en-US" sz="2400" b="1" i="0" dirty="0">
                <a:solidFill>
                  <a:srgbClr val="101214"/>
                </a:solidFill>
                <a:effectLst/>
                <a:latin typeface="华文楷体" panose="02010600040101010101" charset="-122"/>
                <a:ea typeface="华文楷体" panose="02010600040101010101" charset="-122"/>
              </a:rPr>
              <a:t>经过模型量化并配置</a:t>
            </a:r>
            <a:r>
              <a:rPr lang="en-US" altLang="zh-CN" sz="2400" b="1" i="0" dirty="0">
                <a:solidFill>
                  <a:srgbClr val="101214"/>
                </a:solidFill>
                <a:effectLst/>
                <a:latin typeface="华文楷体" panose="02010600040101010101" charset="-122"/>
                <a:ea typeface="华文楷体" panose="02010600040101010101" charset="-122"/>
              </a:rPr>
              <a:t>DLP</a:t>
            </a:r>
            <a:r>
              <a:rPr lang="zh-CN" altLang="en-US" sz="2400" b="1" i="0" dirty="0">
                <a:solidFill>
                  <a:srgbClr val="101214"/>
                </a:solidFill>
                <a:effectLst/>
                <a:latin typeface="华文楷体" panose="02010600040101010101" charset="-122"/>
                <a:ea typeface="华文楷体" panose="02010600040101010101" charset="-122"/>
              </a:rPr>
              <a:t>相关参数</a:t>
            </a:r>
            <a:r>
              <a:rPr lang="en-US" altLang="zh-CN" sz="2400" b="1" i="0" dirty="0">
                <a:solidFill>
                  <a:srgbClr val="101214"/>
                </a:solidFill>
                <a:effectLst/>
                <a:latin typeface="华文楷体" panose="02010600040101010101" charset="-122"/>
                <a:ea typeface="华文楷体" panose="02010600040101010101" charset="-122"/>
              </a:rPr>
              <a:t>,</a:t>
            </a:r>
            <a:r>
              <a:rPr lang="zh-CN" altLang="en-US" sz="2400" b="1" i="0" dirty="0">
                <a:solidFill>
                  <a:srgbClr val="101214"/>
                </a:solidFill>
                <a:effectLst/>
                <a:latin typeface="华文楷体" panose="02010600040101010101" charset="-122"/>
                <a:ea typeface="华文楷体" panose="02010600040101010101" charset="-122"/>
              </a:rPr>
              <a:t>则可以采用</a:t>
            </a:r>
            <a:r>
              <a:rPr lang="en-US" altLang="zh-CN" sz="2400" b="1" i="0" dirty="0">
                <a:solidFill>
                  <a:srgbClr val="101214"/>
                </a:solidFill>
                <a:effectLst/>
                <a:latin typeface="华文楷体" panose="02010600040101010101" charset="-122"/>
                <a:ea typeface="华文楷体" panose="02010600040101010101" charset="-122"/>
              </a:rPr>
              <a:t>DLP</a:t>
            </a:r>
            <a:r>
              <a:rPr lang="zh-CN" altLang="en-US" sz="2400" b="1" i="0" dirty="0">
                <a:solidFill>
                  <a:srgbClr val="101214"/>
                </a:solidFill>
                <a:effectLst/>
                <a:latin typeface="华文楷体" panose="02010600040101010101" charset="-122"/>
                <a:ea typeface="华文楷体" panose="02010600040101010101" charset="-122"/>
              </a:rPr>
              <a:t>上的定制</a:t>
            </a:r>
            <a:r>
              <a:rPr lang="en-US" altLang="zh-CN" sz="2400" b="1" i="0" dirty="0">
                <a:solidFill>
                  <a:srgbClr val="101214"/>
                </a:solidFill>
                <a:effectLst/>
                <a:latin typeface="华文楷体" panose="02010600040101010101" charset="-122"/>
                <a:ea typeface="华文楷体" panose="02010600040101010101" charset="-122"/>
              </a:rPr>
              <a:t>TensorFlow</a:t>
            </a:r>
            <a:r>
              <a:rPr lang="zh-CN" altLang="en-US" sz="2400" b="1" i="0" dirty="0">
                <a:solidFill>
                  <a:srgbClr val="101214"/>
                </a:solidFill>
                <a:effectLst/>
                <a:latin typeface="华文楷体" panose="02010600040101010101" charset="-122"/>
                <a:ea typeface="华文楷体" panose="02010600040101010101" charset="-122"/>
              </a:rPr>
              <a:t>版本来运行</a:t>
            </a:r>
            <a:r>
              <a:rPr lang="en-US" altLang="zh-CN" sz="2400" b="1" i="0" dirty="0">
                <a:solidFill>
                  <a:srgbClr val="101214"/>
                </a:solidFill>
                <a:effectLst/>
                <a:latin typeface="华文楷体" panose="02010600040101010101" charset="-122"/>
                <a:ea typeface="华文楷体" panose="02010600040101010101" charset="-122"/>
              </a:rPr>
              <a:t>.</a:t>
            </a:r>
            <a:r>
              <a:rPr lang="zh-CN" altLang="en-US" sz="2400" b="1" i="0" dirty="0">
                <a:solidFill>
                  <a:srgbClr val="101214"/>
                </a:solidFill>
                <a:effectLst/>
                <a:latin typeface="华文楷体" panose="02010600040101010101" charset="-122"/>
                <a:ea typeface="华文楷体" panose="02010600040101010101" charset="-122"/>
              </a:rPr>
              <a:t>为了充分发挥</a:t>
            </a:r>
            <a:r>
              <a:rPr lang="en-US" altLang="zh-CN" sz="2400" b="1" i="0" dirty="0">
                <a:solidFill>
                  <a:srgbClr val="101214"/>
                </a:solidFill>
                <a:effectLst/>
                <a:latin typeface="华文楷体" panose="02010600040101010101" charset="-122"/>
                <a:ea typeface="华文楷体" panose="02010600040101010101" charset="-122"/>
              </a:rPr>
              <a:t>DLP</a:t>
            </a:r>
            <a:r>
              <a:rPr lang="zh-CN" altLang="en-US" sz="2400" b="1" i="0" dirty="0">
                <a:solidFill>
                  <a:srgbClr val="101214"/>
                </a:solidFill>
                <a:effectLst/>
                <a:latin typeface="华文楷体" panose="02010600040101010101" charset="-122"/>
                <a:ea typeface="华文楷体" panose="02010600040101010101" charset="-122"/>
              </a:rPr>
              <a:t>的计算能力</a:t>
            </a:r>
            <a:r>
              <a:rPr lang="en-US" altLang="zh-CN" sz="2400" b="1" i="0" dirty="0">
                <a:solidFill>
                  <a:srgbClr val="101214"/>
                </a:solidFill>
                <a:effectLst/>
                <a:latin typeface="华文楷体" panose="02010600040101010101" charset="-122"/>
                <a:ea typeface="华文楷体" panose="02010600040101010101" charset="-122"/>
              </a:rPr>
              <a:t>,</a:t>
            </a:r>
            <a:r>
              <a:rPr lang="zh-CN" altLang="en-US" sz="2400" b="1" i="0" dirty="0">
                <a:solidFill>
                  <a:srgbClr val="101214"/>
                </a:solidFill>
                <a:effectLst/>
                <a:latin typeface="华文楷体" panose="02010600040101010101" charset="-122"/>
                <a:ea typeface="华文楷体" panose="02010600040101010101" charset="-122"/>
              </a:rPr>
              <a:t>进一步采用智能编程语言</a:t>
            </a:r>
            <a:r>
              <a:rPr lang="en-US" altLang="zh-CN" sz="2400" b="1" i="0" dirty="0">
                <a:solidFill>
                  <a:srgbClr val="101214"/>
                </a:solidFill>
                <a:effectLst/>
                <a:latin typeface="华文楷体" panose="02010600040101010101" charset="-122"/>
                <a:ea typeface="华文楷体" panose="02010600040101010101" charset="-122"/>
              </a:rPr>
              <a:t>BCL</a:t>
            </a:r>
            <a:r>
              <a:rPr lang="zh-CN" altLang="en-US" sz="2400" b="1" i="0" dirty="0">
                <a:solidFill>
                  <a:srgbClr val="101214"/>
                </a:solidFill>
                <a:effectLst/>
                <a:latin typeface="华文楷体" panose="02010600040101010101" charset="-122"/>
                <a:ea typeface="华文楷体" panose="02010600040101010101" charset="-122"/>
              </a:rPr>
              <a:t>实现</a:t>
            </a:r>
            <a:r>
              <a:rPr lang="en-US" altLang="zh-CN" sz="2400" b="1" i="0" dirty="0">
                <a:solidFill>
                  <a:srgbClr val="101214"/>
                </a:solidFill>
                <a:effectLst/>
                <a:latin typeface="华文楷体" panose="02010600040101010101" charset="-122"/>
                <a:ea typeface="华文楷体" panose="02010600040101010101" charset="-122"/>
              </a:rPr>
              <a:t>EAST</a:t>
            </a:r>
            <a:r>
              <a:rPr lang="zh-CN" altLang="en-US" sz="2400" b="1" i="0" dirty="0">
                <a:solidFill>
                  <a:srgbClr val="101214"/>
                </a:solidFill>
                <a:effectLst/>
                <a:latin typeface="华文楷体" panose="02010600040101010101" charset="-122"/>
                <a:ea typeface="华文楷体" panose="02010600040101010101" charset="-122"/>
              </a:rPr>
              <a:t>网络模型中的</a:t>
            </a:r>
            <a:r>
              <a:rPr lang="en-US" altLang="zh-CN" sz="2400" b="1" i="0" dirty="0" err="1">
                <a:solidFill>
                  <a:srgbClr val="101214"/>
                </a:solidFill>
                <a:effectLst/>
                <a:latin typeface="华文楷体" panose="02010600040101010101" charset="-122"/>
                <a:ea typeface="华文楷体" panose="02010600040101010101" charset="-122"/>
              </a:rPr>
              <a:t>Split+Sub+Concat</a:t>
            </a:r>
            <a:r>
              <a:rPr lang="zh-CN" altLang="en-US" sz="2400" b="1" i="0" dirty="0">
                <a:solidFill>
                  <a:srgbClr val="101214"/>
                </a:solidFill>
                <a:effectLst/>
                <a:latin typeface="华文楷体" panose="02010600040101010101" charset="-122"/>
                <a:ea typeface="华文楷体" panose="02010600040101010101" charset="-122"/>
              </a:rPr>
              <a:t>合并算子</a:t>
            </a:r>
            <a:r>
              <a:rPr lang="en-US" altLang="zh-CN" sz="2400" b="1" i="0" dirty="0">
                <a:solidFill>
                  <a:srgbClr val="101214"/>
                </a:solidFill>
                <a:effectLst/>
                <a:latin typeface="华文楷体" panose="02010600040101010101" charset="-122"/>
                <a:ea typeface="华文楷体" panose="02010600040101010101" charset="-122"/>
              </a:rPr>
              <a:t>,</a:t>
            </a:r>
            <a:r>
              <a:rPr lang="zh-CN" altLang="en-US" sz="2400" b="1" i="0" dirty="0">
                <a:solidFill>
                  <a:srgbClr val="101214"/>
                </a:solidFill>
                <a:effectLst/>
                <a:latin typeface="华文楷体" panose="02010600040101010101" charset="-122"/>
                <a:ea typeface="华文楷体" panose="02010600040101010101" charset="-122"/>
              </a:rPr>
              <a:t>并将其添加至</a:t>
            </a:r>
            <a:r>
              <a:rPr lang="en-US" altLang="zh-CN" sz="2400" b="1" i="0" dirty="0">
                <a:solidFill>
                  <a:srgbClr val="101214"/>
                </a:solidFill>
                <a:effectLst/>
                <a:latin typeface="华文楷体" panose="02010600040101010101" charset="-122"/>
                <a:ea typeface="华文楷体" panose="02010600040101010101" charset="-122"/>
              </a:rPr>
              <a:t>TensorFlow</a:t>
            </a:r>
            <a:r>
              <a:rPr lang="zh-CN" altLang="en-US" sz="2400" b="1" i="0" dirty="0">
                <a:solidFill>
                  <a:srgbClr val="101214"/>
                </a:solidFill>
                <a:effectLst/>
                <a:latin typeface="华文楷体" panose="02010600040101010101" charset="-122"/>
                <a:ea typeface="华文楷体" panose="02010600040101010101" charset="-122"/>
              </a:rPr>
              <a:t>框架中</a:t>
            </a:r>
            <a:r>
              <a:rPr lang="en-US" altLang="zh-CN" sz="2400" b="1" i="0" dirty="0">
                <a:solidFill>
                  <a:srgbClr val="101214"/>
                </a:solidFill>
                <a:effectLst/>
                <a:latin typeface="华文楷体" panose="02010600040101010101" charset="-122"/>
                <a:ea typeface="华文楷体" panose="02010600040101010101" charset="-122"/>
              </a:rPr>
              <a:t>,</a:t>
            </a:r>
            <a:r>
              <a:rPr lang="zh-CN" altLang="en-US" sz="2400" b="1" i="0" dirty="0">
                <a:solidFill>
                  <a:srgbClr val="101214"/>
                </a:solidFill>
                <a:effectLst/>
                <a:latin typeface="华文楷体" panose="02010600040101010101" charset="-122"/>
                <a:ea typeface="华文楷体" panose="02010600040101010101" charset="-122"/>
              </a:rPr>
              <a:t>代替原有的</a:t>
            </a:r>
            <a:r>
              <a:rPr lang="en-US" altLang="zh-CN" sz="2400" b="1" i="0" dirty="0">
                <a:solidFill>
                  <a:srgbClr val="101214"/>
                </a:solidFill>
                <a:effectLst/>
                <a:latin typeface="华文楷体" panose="02010600040101010101" charset="-122"/>
                <a:ea typeface="华文楷体" panose="02010600040101010101" charset="-122"/>
              </a:rPr>
              <a:t>Split</a:t>
            </a:r>
            <a:r>
              <a:rPr lang="zh-CN" altLang="en-US" sz="2400" b="1" i="0" dirty="0">
                <a:solidFill>
                  <a:srgbClr val="101214"/>
                </a:solidFill>
                <a:effectLst/>
                <a:latin typeface="华文楷体" panose="02010600040101010101" charset="-122"/>
                <a:ea typeface="华文楷体" panose="02010600040101010101" charset="-122"/>
              </a:rPr>
              <a:t>、 </a:t>
            </a:r>
            <a:r>
              <a:rPr lang="en-US" altLang="zh-CN" sz="2400" b="1" i="0" dirty="0">
                <a:solidFill>
                  <a:srgbClr val="101214"/>
                </a:solidFill>
                <a:effectLst/>
                <a:latin typeface="华文楷体" panose="02010600040101010101" charset="-122"/>
                <a:ea typeface="华文楷体" panose="02010600040101010101" charset="-122"/>
              </a:rPr>
              <a:t>Sub</a:t>
            </a:r>
            <a:r>
              <a:rPr lang="zh-CN" altLang="en-US" sz="2400" b="1" i="0" dirty="0">
                <a:solidFill>
                  <a:srgbClr val="101214"/>
                </a:solidFill>
                <a:effectLst/>
                <a:latin typeface="华文楷体" panose="02010600040101010101" charset="-122"/>
                <a:ea typeface="华文楷体" panose="02010600040101010101" charset="-122"/>
              </a:rPr>
              <a:t>、 </a:t>
            </a:r>
            <a:r>
              <a:rPr lang="en-US" altLang="zh-CN" sz="2400" b="1" i="0" dirty="0" err="1">
                <a:solidFill>
                  <a:srgbClr val="101214"/>
                </a:solidFill>
                <a:effectLst/>
                <a:latin typeface="华文楷体" panose="02010600040101010101" charset="-122"/>
                <a:ea typeface="华文楷体" panose="02010600040101010101" charset="-122"/>
              </a:rPr>
              <a:t>Concat</a:t>
            </a:r>
            <a:r>
              <a:rPr lang="zh-CN" altLang="en-US" sz="2400" b="1" i="0" dirty="0">
                <a:solidFill>
                  <a:srgbClr val="101214"/>
                </a:solidFill>
                <a:effectLst/>
                <a:latin typeface="华文楷体" panose="02010600040101010101" charset="-122"/>
                <a:ea typeface="华文楷体" panose="02010600040101010101" charset="-122"/>
              </a:rPr>
              <a:t>单算子</a:t>
            </a:r>
            <a:r>
              <a:rPr lang="en-US" altLang="zh-CN" sz="2400" b="1" i="0" dirty="0">
                <a:solidFill>
                  <a:srgbClr val="101214"/>
                </a:solidFill>
                <a:effectLst/>
                <a:latin typeface="华文楷体" panose="02010600040101010101" charset="-122"/>
                <a:ea typeface="华文楷体" panose="02010600040101010101" charset="-122"/>
              </a:rPr>
              <a:t>.</a:t>
            </a:r>
            <a:r>
              <a:rPr lang="zh-CN" altLang="en-US" sz="2400" b="1" i="0" dirty="0">
                <a:solidFill>
                  <a:srgbClr val="101214"/>
                </a:solidFill>
                <a:effectLst/>
                <a:latin typeface="华文楷体" panose="02010600040101010101" charset="-122"/>
                <a:ea typeface="华文楷体" panose="02010600040101010101" charset="-122"/>
              </a:rPr>
              <a:t>考虑推理应用的实际需求</a:t>
            </a:r>
            <a:r>
              <a:rPr lang="en-US" altLang="zh-CN" sz="2400" b="1" i="0" dirty="0">
                <a:solidFill>
                  <a:srgbClr val="101214"/>
                </a:solidFill>
                <a:effectLst/>
                <a:latin typeface="华文楷体" panose="02010600040101010101" charset="-122"/>
                <a:ea typeface="华文楷体" panose="02010600040101010101" charset="-122"/>
              </a:rPr>
              <a:t>,</a:t>
            </a:r>
            <a:r>
              <a:rPr lang="zh-CN" altLang="en-US" sz="2400" b="1" i="0" dirty="0">
                <a:solidFill>
                  <a:srgbClr val="101214"/>
                </a:solidFill>
                <a:effectLst/>
                <a:latin typeface="华文楷体" panose="02010600040101010101" charset="-122"/>
                <a:ea typeface="华文楷体" panose="02010600040101010101" charset="-122"/>
              </a:rPr>
              <a:t>采用</a:t>
            </a:r>
            <a:r>
              <a:rPr lang="en-US" altLang="zh-CN" sz="2400" b="1" i="0" dirty="0">
                <a:solidFill>
                  <a:srgbClr val="101214"/>
                </a:solidFill>
                <a:effectLst/>
                <a:latin typeface="华文楷体" panose="02010600040101010101" charset="-122"/>
                <a:ea typeface="华文楷体" panose="02010600040101010101" charset="-122"/>
              </a:rPr>
              <a:t>DLP</a:t>
            </a:r>
            <a:r>
              <a:rPr lang="zh-CN" altLang="en-US" sz="2400" b="1" i="0" dirty="0">
                <a:solidFill>
                  <a:srgbClr val="101214"/>
                </a:solidFill>
                <a:effectLst/>
                <a:latin typeface="华文楷体" panose="02010600040101010101" charset="-122"/>
                <a:ea typeface="华文楷体" panose="02010600040101010101" charset="-122"/>
              </a:rPr>
              <a:t>的流式框架编写完整目标检测应用</a:t>
            </a:r>
            <a:r>
              <a:rPr lang="en-US" altLang="zh-CN" sz="2400" b="1" i="0" dirty="0">
                <a:solidFill>
                  <a:srgbClr val="101214"/>
                </a:solidFill>
                <a:effectLst/>
                <a:latin typeface="华文楷体" panose="02010600040101010101" charset="-122"/>
                <a:ea typeface="华文楷体" panose="02010600040101010101" charset="-122"/>
              </a:rPr>
              <a:t>,</a:t>
            </a:r>
            <a:r>
              <a:rPr lang="zh-CN" altLang="en-US" sz="2400" b="1" i="0" dirty="0">
                <a:solidFill>
                  <a:srgbClr val="101214"/>
                </a:solidFill>
                <a:effectLst/>
                <a:latin typeface="华文楷体" panose="02010600040101010101" charset="-122"/>
                <a:ea typeface="华文楷体" panose="02010600040101010101" charset="-122"/>
              </a:rPr>
              <a:t>基于离线模型进行部署</a:t>
            </a:r>
            <a:r>
              <a:rPr lang="en-US" altLang="zh-CN" sz="2400" b="1" i="0" dirty="0">
                <a:solidFill>
                  <a:srgbClr val="101214"/>
                </a:solidFill>
                <a:effectLst/>
                <a:latin typeface="华文楷体" panose="02010600040101010101" charset="-122"/>
                <a:ea typeface="华文楷体" panose="02010600040101010101" charset="-122"/>
              </a:rPr>
              <a:t>,</a:t>
            </a:r>
            <a:r>
              <a:rPr lang="zh-CN" altLang="en-US" sz="2400" b="1" i="0" dirty="0">
                <a:solidFill>
                  <a:srgbClr val="101214"/>
                </a:solidFill>
                <a:effectLst/>
                <a:latin typeface="华文楷体" panose="02010600040101010101" charset="-122"/>
                <a:ea typeface="华文楷体" panose="02010600040101010101" charset="-122"/>
              </a:rPr>
              <a:t>具体实验内容包括</a:t>
            </a:r>
            <a:r>
              <a:rPr lang="en-US" altLang="zh-CN" sz="2400" b="1" i="0" dirty="0">
                <a:solidFill>
                  <a:srgbClr val="101214"/>
                </a:solidFill>
                <a:effectLst/>
                <a:latin typeface="华文楷体" panose="02010600040101010101" charset="-122"/>
                <a:ea typeface="华文楷体" panose="02010600040101010101" charset="-122"/>
              </a:rPr>
              <a:t>:</a:t>
            </a:r>
            <a:endParaRPr lang="en-US" altLang="zh-CN" sz="2400" b="1" i="0" dirty="0">
              <a:solidFill>
                <a:srgbClr val="101214"/>
              </a:solidFill>
              <a:effectLst/>
              <a:latin typeface="华文楷体" panose="02010600040101010101" charset="-122"/>
              <a:ea typeface="华文楷体" panose="02010600040101010101" charset="-122"/>
            </a:endParaRPr>
          </a:p>
          <a:p>
            <a:pPr marL="457200" indent="-457200" algn="l" fontAlgn="auto">
              <a:buClrTx/>
              <a:buSzTx/>
              <a:buFontTx/>
              <a:buAutoNum type="arabicPeriod"/>
            </a:pPr>
            <a:r>
              <a:rPr lang="en-US" altLang="zh-CN" sz="2400" b="1" dirty="0">
                <a:solidFill>
                  <a:srgbClr val="101214"/>
                </a:solidFill>
                <a:latin typeface="华文楷体" panose="02010600040101010101" charset="-122"/>
                <a:ea typeface="华文楷体" panose="02010600040101010101" charset="-122"/>
              </a:rPr>
              <a:t>EAST CPU</a:t>
            </a:r>
            <a:r>
              <a:rPr lang="zh-CN" altLang="en-US" sz="2400" b="1" dirty="0">
                <a:solidFill>
                  <a:srgbClr val="101214"/>
                </a:solidFill>
                <a:latin typeface="华文楷体" panose="02010600040101010101" charset="-122"/>
                <a:ea typeface="华文楷体" panose="02010600040101010101" charset="-122"/>
              </a:rPr>
              <a:t>运行</a:t>
            </a:r>
            <a:r>
              <a:rPr lang="en-US" altLang="zh-CN" sz="2400" b="1" dirty="0">
                <a:solidFill>
                  <a:srgbClr val="101214"/>
                </a:solidFill>
                <a:latin typeface="华文楷体" panose="02010600040101010101" charset="-122"/>
                <a:ea typeface="华文楷体" panose="02010600040101010101" charset="-122"/>
              </a:rPr>
              <a:t>:</a:t>
            </a:r>
            <a:r>
              <a:rPr lang="zh-CN" altLang="en-US" sz="2400" b="1" dirty="0">
                <a:solidFill>
                  <a:srgbClr val="101214"/>
                </a:solidFill>
                <a:latin typeface="华文楷体" panose="02010600040101010101" charset="-122"/>
                <a:ea typeface="华文楷体" panose="02010600040101010101" charset="-122"/>
              </a:rPr>
              <a:t>利用标准的与训练 </a:t>
            </a:r>
            <a:r>
              <a:rPr lang="en-US" altLang="zh-CN" sz="2400" b="1" dirty="0">
                <a:solidFill>
                  <a:srgbClr val="101214"/>
                </a:solidFill>
                <a:latin typeface="华文楷体" panose="02010600040101010101" charset="-122"/>
                <a:ea typeface="华文楷体" panose="02010600040101010101" charset="-122"/>
              </a:rPr>
              <a:t>CKPT</a:t>
            </a:r>
            <a:r>
              <a:rPr lang="zh-CN" altLang="en-US" sz="2400" b="1" dirty="0">
                <a:solidFill>
                  <a:srgbClr val="101214"/>
                </a:solidFill>
                <a:latin typeface="华文楷体" panose="02010600040101010101" charset="-122"/>
                <a:ea typeface="华文楷体" panose="02010600040101010101" charset="-122"/>
              </a:rPr>
              <a:t>模型</a:t>
            </a:r>
            <a:r>
              <a:rPr lang="en-US" altLang="zh-CN" sz="2400" b="1" dirty="0">
                <a:solidFill>
                  <a:srgbClr val="101214"/>
                </a:solidFill>
                <a:latin typeface="华文楷体" panose="02010600040101010101" charset="-122"/>
                <a:ea typeface="华文楷体" panose="02010600040101010101" charset="-122"/>
              </a:rPr>
              <a:t>,</a:t>
            </a:r>
            <a:r>
              <a:rPr lang="zh-CN" altLang="en-US" sz="2400" b="1" dirty="0">
                <a:solidFill>
                  <a:srgbClr val="101214"/>
                </a:solidFill>
                <a:latin typeface="华文楷体" panose="02010600040101010101" charset="-122"/>
                <a:ea typeface="华文楷体" panose="02010600040101010101" charset="-122"/>
              </a:rPr>
              <a:t>通过定制的</a:t>
            </a:r>
            <a:r>
              <a:rPr lang="en-US" altLang="zh-CN" sz="2400" b="1" dirty="0" err="1">
                <a:solidFill>
                  <a:srgbClr val="101214"/>
                </a:solidFill>
                <a:latin typeface="华文楷体" panose="02010600040101010101" charset="-122"/>
                <a:ea typeface="华文楷体" panose="02010600040101010101" charset="-122"/>
              </a:rPr>
              <a:t>Tensorfle</a:t>
            </a:r>
            <a:r>
              <a:rPr lang="zh-CN" altLang="en-US" sz="2400" b="1" dirty="0">
                <a:solidFill>
                  <a:srgbClr val="101214"/>
                </a:solidFill>
                <a:latin typeface="华文楷体" panose="02010600040101010101" charset="-122"/>
                <a:ea typeface="华文楷体" panose="02010600040101010101" charset="-122"/>
              </a:rPr>
              <a:t>版本在</a:t>
            </a:r>
            <a:r>
              <a:rPr lang="en-US" altLang="zh-CN" sz="2400" b="1" dirty="0">
                <a:solidFill>
                  <a:srgbClr val="101214"/>
                </a:solidFill>
                <a:latin typeface="华文楷体" panose="02010600040101010101" charset="-122"/>
                <a:ea typeface="华文楷体" panose="02010600040101010101" charset="-122"/>
              </a:rPr>
              <a:t>CPU</a:t>
            </a:r>
            <a:r>
              <a:rPr lang="zh-CN" altLang="en-US" sz="2400" b="1" dirty="0">
                <a:solidFill>
                  <a:srgbClr val="101214"/>
                </a:solidFill>
                <a:latin typeface="华文楷体" panose="02010600040101010101" charset="-122"/>
                <a:ea typeface="华文楷体" panose="02010600040101010101" charset="-122"/>
              </a:rPr>
              <a:t>上运行</a:t>
            </a:r>
            <a:r>
              <a:rPr lang="en-US" altLang="zh-CN" sz="2400" b="1" dirty="0">
                <a:solidFill>
                  <a:srgbClr val="101214"/>
                </a:solidFill>
                <a:latin typeface="华文楷体" panose="02010600040101010101" charset="-122"/>
                <a:ea typeface="华文楷体" panose="02010600040101010101" charset="-122"/>
              </a:rPr>
              <a:t>EAST,</a:t>
            </a:r>
            <a:r>
              <a:rPr lang="zh-CN" altLang="en-US" sz="2400" b="1" dirty="0">
                <a:solidFill>
                  <a:srgbClr val="101214"/>
                </a:solidFill>
                <a:latin typeface="华文楷体" panose="02010600040101010101" charset="-122"/>
                <a:ea typeface="华文楷体" panose="02010600040101010101" charset="-122"/>
              </a:rPr>
              <a:t>得到</a:t>
            </a:r>
            <a:r>
              <a:rPr lang="en-US" altLang="zh-CN" sz="2400" b="1" dirty="0">
                <a:solidFill>
                  <a:srgbClr val="101214"/>
                </a:solidFill>
                <a:latin typeface="华文楷体" panose="02010600040101010101" charset="-122"/>
                <a:ea typeface="华文楷体" panose="02010600040101010101" charset="-122"/>
              </a:rPr>
              <a:t>Float16</a:t>
            </a:r>
            <a:r>
              <a:rPr lang="zh-CN" altLang="en-US" sz="2400" b="1" dirty="0">
                <a:solidFill>
                  <a:srgbClr val="101214"/>
                </a:solidFill>
                <a:latin typeface="华文楷体" panose="02010600040101010101" charset="-122"/>
                <a:ea typeface="华文楷体" panose="02010600040101010101" charset="-122"/>
              </a:rPr>
              <a:t>精度的</a:t>
            </a:r>
            <a:r>
              <a:rPr lang="en-US" altLang="zh-CN" sz="2400" b="1" dirty="0">
                <a:solidFill>
                  <a:srgbClr val="101214"/>
                </a:solidFill>
                <a:latin typeface="华文楷体" panose="02010600040101010101" charset="-122"/>
                <a:ea typeface="华文楷体" panose="02010600040101010101" charset="-122"/>
              </a:rPr>
              <a:t>PB</a:t>
            </a:r>
            <a:r>
              <a:rPr lang="zh-CN" altLang="en-US" sz="2400" b="1" dirty="0">
                <a:solidFill>
                  <a:srgbClr val="101214"/>
                </a:solidFill>
                <a:latin typeface="华文楷体" panose="02010600040101010101" charset="-122"/>
                <a:ea typeface="华文楷体" panose="02010600040101010101" charset="-122"/>
              </a:rPr>
              <a:t>模型；</a:t>
            </a:r>
            <a:endParaRPr lang="en-US" altLang="zh-CN" sz="2400" b="1" dirty="0">
              <a:solidFill>
                <a:srgbClr val="101214"/>
              </a:solidFill>
              <a:latin typeface="华文楷体" panose="02010600040101010101" charset="-122"/>
              <a:ea typeface="华文楷体" panose="02010600040101010101" charset="-122"/>
            </a:endParaRPr>
          </a:p>
          <a:p>
            <a:pPr marL="457200" indent="-457200" algn="l" fontAlgn="auto">
              <a:buClrTx/>
              <a:buSzTx/>
              <a:buAutoNum type="arabicPeriod" startAt="2"/>
            </a:pPr>
            <a:r>
              <a:rPr lang="en-US" altLang="zh-CN" sz="2400" b="1" dirty="0">
                <a:solidFill>
                  <a:srgbClr val="101214"/>
                </a:solidFill>
                <a:latin typeface="华文楷体" panose="02010600040101010101" charset="-122"/>
                <a:ea typeface="华文楷体" panose="02010600040101010101" charset="-122"/>
              </a:rPr>
              <a:t>EAST DLP</a:t>
            </a:r>
            <a:r>
              <a:rPr lang="zh-CN" altLang="en-US" sz="2400" b="1" dirty="0">
                <a:solidFill>
                  <a:srgbClr val="101214"/>
                </a:solidFill>
                <a:latin typeface="华文楷体" panose="02010600040101010101" charset="-122"/>
                <a:ea typeface="华文楷体" panose="02010600040101010101" charset="-122"/>
              </a:rPr>
              <a:t>运行</a:t>
            </a:r>
            <a:r>
              <a:rPr lang="en-US" altLang="zh-CN" sz="2400" b="1" dirty="0">
                <a:solidFill>
                  <a:srgbClr val="101214"/>
                </a:solidFill>
                <a:latin typeface="华文楷体" panose="02010600040101010101" charset="-122"/>
                <a:ea typeface="华文楷体" panose="02010600040101010101" charset="-122"/>
              </a:rPr>
              <a:t>:</a:t>
            </a:r>
            <a:r>
              <a:rPr lang="zh-CN" altLang="en-US" sz="2400" b="1" dirty="0">
                <a:solidFill>
                  <a:srgbClr val="101214"/>
                </a:solidFill>
                <a:latin typeface="华文楷体" panose="02010600040101010101" charset="-122"/>
                <a:ea typeface="华文楷体" panose="02010600040101010101" charset="-122"/>
              </a:rPr>
              <a:t>将步骤</a:t>
            </a:r>
            <a:r>
              <a:rPr lang="en-US" altLang="zh-CN" sz="2400" b="1" dirty="0">
                <a:solidFill>
                  <a:srgbClr val="101214"/>
                </a:solidFill>
                <a:latin typeface="华文楷体" panose="02010600040101010101" charset="-122"/>
                <a:ea typeface="华文楷体" panose="02010600040101010101" charset="-122"/>
              </a:rPr>
              <a:t>1</a:t>
            </a:r>
            <a:r>
              <a:rPr lang="zh-CN" altLang="en-US" sz="2400" b="1" dirty="0">
                <a:solidFill>
                  <a:srgbClr val="101214"/>
                </a:solidFill>
                <a:latin typeface="华文楷体" panose="02010600040101010101" charset="-122"/>
                <a:ea typeface="华文楷体" panose="02010600040101010101" charset="-122"/>
              </a:rPr>
              <a:t>得到的</a:t>
            </a:r>
            <a:r>
              <a:rPr lang="en-US" altLang="zh-CN" sz="2400" b="1" dirty="0">
                <a:solidFill>
                  <a:srgbClr val="101214"/>
                </a:solidFill>
                <a:latin typeface="华文楷体" panose="02010600040101010101" charset="-122"/>
                <a:ea typeface="华文楷体" panose="02010600040101010101" charset="-122"/>
              </a:rPr>
              <a:t>Float16</a:t>
            </a:r>
            <a:r>
              <a:rPr lang="zh-CN" altLang="en-US" sz="2400" b="1" dirty="0">
                <a:solidFill>
                  <a:srgbClr val="101214"/>
                </a:solidFill>
                <a:latin typeface="华文楷体" panose="02010600040101010101" charset="-122"/>
                <a:ea typeface="华文楷体" panose="02010600040101010101" charset="-122"/>
              </a:rPr>
              <a:t>精戶</a:t>
            </a:r>
            <a:r>
              <a:rPr lang="en-US" altLang="zh-CN" sz="2400" b="1" dirty="0">
                <a:solidFill>
                  <a:srgbClr val="101214"/>
                </a:solidFill>
                <a:latin typeface="华文楷体" panose="02010600040101010101" charset="-122"/>
                <a:ea typeface="华文楷体" panose="02010600040101010101" charset="-122"/>
              </a:rPr>
              <a:t>,PB</a:t>
            </a:r>
            <a:r>
              <a:rPr lang="zh-CN" altLang="en-US" sz="2400" b="1" dirty="0">
                <a:solidFill>
                  <a:srgbClr val="101214"/>
                </a:solidFill>
                <a:latin typeface="华文楷体" panose="02010600040101010101" charset="-122"/>
                <a:ea typeface="华文楷体" panose="02010600040101010101" charset="-122"/>
              </a:rPr>
              <a:t>模型性多量化后</a:t>
            </a:r>
            <a:r>
              <a:rPr lang="en-US" altLang="zh-CN" sz="2400" b="1" dirty="0">
                <a:solidFill>
                  <a:srgbClr val="101214"/>
                </a:solidFill>
                <a:latin typeface="华文楷体" panose="02010600040101010101" charset="-122"/>
                <a:ea typeface="华文楷体" panose="02010600040101010101" charset="-122"/>
              </a:rPr>
              <a:t>,</a:t>
            </a:r>
            <a:r>
              <a:rPr lang="zh-CN" altLang="en-US" sz="2400" b="1" dirty="0">
                <a:solidFill>
                  <a:srgbClr val="101214"/>
                </a:solidFill>
                <a:latin typeface="华文楷体" panose="02010600040101010101" charset="-122"/>
                <a:ea typeface="华文楷体" panose="02010600040101010101" charset="-122"/>
              </a:rPr>
              <a:t>通过定制的</a:t>
            </a:r>
            <a:r>
              <a:rPr lang="en-US" altLang="zh-CN" sz="2400" b="1" dirty="0">
                <a:solidFill>
                  <a:srgbClr val="101214"/>
                </a:solidFill>
                <a:latin typeface="华文楷体" panose="02010600040101010101" charset="-122"/>
                <a:ea typeface="华文楷体" panose="02010600040101010101" charset="-122"/>
              </a:rPr>
              <a:t>TensorFlow</a:t>
            </a:r>
            <a:r>
              <a:rPr lang="zh-CN" altLang="en-US" sz="2400" b="1" dirty="0">
                <a:solidFill>
                  <a:srgbClr val="101214"/>
                </a:solidFill>
                <a:latin typeface="华文楷体" panose="02010600040101010101" charset="-122"/>
                <a:ea typeface="华文楷体" panose="02010600040101010101" charset="-122"/>
              </a:rPr>
              <a:t>版本在</a:t>
            </a:r>
            <a:r>
              <a:rPr lang="en-US" altLang="zh-CN" sz="2400" b="1" dirty="0">
                <a:solidFill>
                  <a:srgbClr val="101214"/>
                </a:solidFill>
                <a:latin typeface="华文楷体" panose="02010600040101010101" charset="-122"/>
                <a:ea typeface="华文楷体" panose="02010600040101010101" charset="-122"/>
              </a:rPr>
              <a:t>DLP</a:t>
            </a:r>
            <a:r>
              <a:rPr lang="zh-CN" altLang="en-US" sz="2400" b="1" dirty="0">
                <a:solidFill>
                  <a:srgbClr val="101214"/>
                </a:solidFill>
                <a:latin typeface="华文楷体" panose="02010600040101010101" charset="-122"/>
                <a:ea typeface="华文楷体" panose="02010600040101010101" charset="-122"/>
              </a:rPr>
              <a:t>硬件上运行</a:t>
            </a:r>
            <a:r>
              <a:rPr lang="en-US" altLang="zh-CN" sz="2400" b="1" dirty="0">
                <a:solidFill>
                  <a:srgbClr val="101214"/>
                </a:solidFill>
                <a:latin typeface="华文楷体" panose="02010600040101010101" charset="-122"/>
                <a:ea typeface="华文楷体" panose="02010600040101010101" charset="-122"/>
              </a:rPr>
              <a:t>;</a:t>
            </a:r>
            <a:endParaRPr lang="en-US" altLang="zh-CN" sz="2400" b="1" dirty="0">
              <a:solidFill>
                <a:srgbClr val="101214"/>
              </a:solidFill>
              <a:latin typeface="华文楷体" panose="02010600040101010101" charset="-122"/>
              <a:ea typeface="华文楷体" panose="02010600040101010101" charset="-122"/>
            </a:endParaRPr>
          </a:p>
          <a:p>
            <a:pPr marL="457200" indent="-457200" algn="l" fontAlgn="auto">
              <a:buClrTx/>
              <a:buSzTx/>
              <a:buAutoNum type="arabicPeriod" startAt="2"/>
            </a:pPr>
            <a:r>
              <a:rPr lang="en-US" altLang="zh-CN" sz="2400" b="1" dirty="0" err="1">
                <a:solidFill>
                  <a:srgbClr val="101214"/>
                </a:solidFill>
                <a:latin typeface="华文楷体" panose="02010600040101010101" charset="-122"/>
                <a:ea typeface="华文楷体" panose="02010600040101010101" charset="-122"/>
              </a:rPr>
              <a:t>Split+Sub+Concat</a:t>
            </a:r>
            <a:r>
              <a:rPr lang="zh-CN" altLang="en-US" sz="2400" b="1" dirty="0">
                <a:solidFill>
                  <a:srgbClr val="101214"/>
                </a:solidFill>
                <a:latin typeface="华文楷体" panose="02010600040101010101" charset="-122"/>
                <a:ea typeface="华文楷体" panose="02010600040101010101" charset="-122"/>
              </a:rPr>
              <a:t>合并算子的</a:t>
            </a:r>
            <a:r>
              <a:rPr lang="en-US" altLang="zh-CN" sz="2400" b="1" dirty="0">
                <a:solidFill>
                  <a:srgbClr val="101214"/>
                </a:solidFill>
                <a:latin typeface="华文楷体" panose="02010600040101010101" charset="-122"/>
                <a:ea typeface="华文楷体" panose="02010600040101010101" charset="-122"/>
              </a:rPr>
              <a:t>BCL</a:t>
            </a:r>
            <a:r>
              <a:rPr lang="zh-CN" altLang="en-US" sz="2400" b="1" dirty="0">
                <a:solidFill>
                  <a:srgbClr val="101214"/>
                </a:solidFill>
                <a:latin typeface="华文楷体" panose="02010600040101010101" charset="-122"/>
                <a:ea typeface="华文楷体" panose="02010600040101010101" charset="-122"/>
              </a:rPr>
              <a:t>实现</a:t>
            </a:r>
            <a:r>
              <a:rPr lang="en-US" altLang="zh-CN" sz="2400" b="1" dirty="0">
                <a:solidFill>
                  <a:srgbClr val="101214"/>
                </a:solidFill>
                <a:latin typeface="华文楷体" panose="02010600040101010101" charset="-122"/>
                <a:ea typeface="华文楷体" panose="02010600040101010101" charset="-122"/>
              </a:rPr>
              <a:t>:</a:t>
            </a:r>
            <a:r>
              <a:rPr lang="zh-CN" altLang="en-US" sz="2400" b="1" dirty="0">
                <a:solidFill>
                  <a:srgbClr val="101214"/>
                </a:solidFill>
                <a:latin typeface="华文楷体" panose="02010600040101010101" charset="-122"/>
                <a:ea typeface="华文楷体" panose="02010600040101010101" charset="-122"/>
              </a:rPr>
              <a:t>采用</a:t>
            </a:r>
            <a:r>
              <a:rPr lang="en-US" altLang="zh-CN" sz="2400" b="1" dirty="0">
                <a:solidFill>
                  <a:srgbClr val="101214"/>
                </a:solidFill>
                <a:latin typeface="华文楷体" panose="02010600040101010101" charset="-122"/>
                <a:ea typeface="华文楷体" panose="02010600040101010101" charset="-122"/>
              </a:rPr>
              <a:t>BCL</a:t>
            </a:r>
            <a:r>
              <a:rPr lang="zh-CN" altLang="en-US" sz="2400" b="1" dirty="0">
                <a:solidFill>
                  <a:srgbClr val="101214"/>
                </a:solidFill>
                <a:latin typeface="华文楷体" panose="02010600040101010101" charset="-122"/>
                <a:ea typeface="华文楷体" panose="02010600040101010101" charset="-122"/>
              </a:rPr>
              <a:t>实现的</a:t>
            </a:r>
            <a:r>
              <a:rPr lang="en-US" altLang="zh-CN" sz="2400" b="1" dirty="0" err="1">
                <a:solidFill>
                  <a:srgbClr val="101214"/>
                </a:solidFill>
                <a:latin typeface="华文楷体" panose="02010600040101010101" charset="-122"/>
                <a:ea typeface="华文楷体" panose="02010600040101010101" charset="-122"/>
              </a:rPr>
              <a:t>plit+Sub+Concat</a:t>
            </a:r>
            <a:r>
              <a:rPr lang="zh-CN" altLang="en-US" sz="2400" b="1" dirty="0">
                <a:solidFill>
                  <a:srgbClr val="101214"/>
                </a:solidFill>
                <a:latin typeface="华文楷体" panose="02010600040101010101" charset="-122"/>
                <a:ea typeface="华文楷体" panose="02010600040101010101" charset="-122"/>
              </a:rPr>
              <a:t>合并运算</a:t>
            </a:r>
            <a:r>
              <a:rPr lang="en-US" altLang="zh-CN" sz="2400" b="1" dirty="0">
                <a:solidFill>
                  <a:srgbClr val="101214"/>
                </a:solidFill>
                <a:latin typeface="华文楷体" panose="02010600040101010101" charset="-122"/>
                <a:ea typeface="华文楷体" panose="02010600040101010101" charset="-122"/>
              </a:rPr>
              <a:t>;</a:t>
            </a:r>
            <a:endParaRPr lang="en-US" altLang="zh-CN" sz="2400" b="1" dirty="0">
              <a:solidFill>
                <a:srgbClr val="101214"/>
              </a:solidFill>
              <a:latin typeface="华文楷体" panose="02010600040101010101" charset="-122"/>
              <a:ea typeface="华文楷体" panose="02010600040101010101" charset="-122"/>
            </a:endParaRPr>
          </a:p>
          <a:p>
            <a:pPr marL="457200" indent="-457200" algn="l" fontAlgn="auto">
              <a:buClrTx/>
              <a:buSzTx/>
              <a:buAutoNum type="arabicPeriod" startAt="2"/>
            </a:pPr>
            <a:r>
              <a:rPr lang="zh-CN" altLang="en-US" sz="2400" b="1" dirty="0">
                <a:solidFill>
                  <a:srgbClr val="101214"/>
                </a:solidFill>
                <a:latin typeface="华文楷体" panose="02010600040101010101" charset="-122"/>
                <a:ea typeface="华文楷体" panose="02010600040101010101" charset="-122"/>
              </a:rPr>
              <a:t>框架算子集成</a:t>
            </a:r>
            <a:r>
              <a:rPr lang="en-US" altLang="zh-CN" sz="2400" b="1" dirty="0">
                <a:solidFill>
                  <a:srgbClr val="101214"/>
                </a:solidFill>
                <a:latin typeface="华文楷体" panose="02010600040101010101" charset="-122"/>
                <a:ea typeface="华文楷体" panose="02010600040101010101" charset="-122"/>
              </a:rPr>
              <a:t>:</a:t>
            </a:r>
            <a:r>
              <a:rPr lang="zh-CN" altLang="en-US" sz="2400" b="1" dirty="0">
                <a:solidFill>
                  <a:srgbClr val="101214"/>
                </a:solidFill>
                <a:latin typeface="华文楷体" panose="02010600040101010101" charset="-122"/>
                <a:ea typeface="华文楷体" panose="02010600040101010101" charset="-122"/>
              </a:rPr>
              <a:t>将用</a:t>
            </a:r>
            <a:r>
              <a:rPr lang="en-US" altLang="zh-CN" sz="2400" b="1" dirty="0">
                <a:solidFill>
                  <a:srgbClr val="101214"/>
                </a:solidFill>
                <a:latin typeface="华文楷体" panose="02010600040101010101" charset="-122"/>
                <a:ea typeface="华文楷体" panose="02010600040101010101" charset="-122"/>
              </a:rPr>
              <a:t>BCL</a:t>
            </a:r>
            <a:r>
              <a:rPr lang="zh-CN" altLang="en-US" sz="2400" b="1" dirty="0">
                <a:solidFill>
                  <a:srgbClr val="101214"/>
                </a:solidFill>
                <a:latin typeface="华文楷体" panose="02010600040101010101" charset="-122"/>
                <a:ea typeface="华文楷体" panose="02010600040101010101" charset="-122"/>
              </a:rPr>
              <a:t>实现 </a:t>
            </a:r>
            <a:r>
              <a:rPr lang="en-US" altLang="zh-CN" sz="2400" b="1" dirty="0" err="1">
                <a:solidFill>
                  <a:srgbClr val="101214"/>
                </a:solidFill>
                <a:latin typeface="华文楷体" panose="02010600040101010101" charset="-122"/>
                <a:ea typeface="华文楷体" panose="02010600040101010101" charset="-122"/>
              </a:rPr>
              <a:t>Splitub+concat</a:t>
            </a:r>
            <a:r>
              <a:rPr lang="zh-CN" altLang="en-US" sz="2400" b="1" dirty="0">
                <a:solidFill>
                  <a:srgbClr val="101214"/>
                </a:solidFill>
                <a:latin typeface="华文楷体" panose="02010600040101010101" charset="-122"/>
                <a:ea typeface="华文楷体" panose="02010600040101010101" charset="-122"/>
              </a:rPr>
              <a:t>合并算子集成到</a:t>
            </a:r>
            <a:r>
              <a:rPr lang="en-US" altLang="zh-CN" sz="2400" b="1" dirty="0">
                <a:solidFill>
                  <a:srgbClr val="101214"/>
                </a:solidFill>
                <a:latin typeface="华文楷体" panose="02010600040101010101" charset="-122"/>
                <a:ea typeface="华文楷体" panose="02010600040101010101" charset="-122"/>
              </a:rPr>
              <a:t>TensorFlow</a:t>
            </a:r>
            <a:r>
              <a:rPr lang="zh-CN" altLang="en-US" sz="2400" b="1" dirty="0">
                <a:solidFill>
                  <a:srgbClr val="101214"/>
                </a:solidFill>
                <a:latin typeface="华文楷体" panose="02010600040101010101" charset="-122"/>
                <a:ea typeface="华文楷体" panose="02010600040101010101" charset="-122"/>
              </a:rPr>
              <a:t>框架中。</a:t>
            </a:r>
            <a:endParaRPr lang="en-US" altLang="zh-CN" sz="2400" b="1" dirty="0">
              <a:solidFill>
                <a:srgbClr val="101214"/>
              </a:solidFill>
              <a:latin typeface="华文楷体" panose="02010600040101010101" charset="-122"/>
              <a:ea typeface="华文楷体" panose="02010600040101010101" charset="-122"/>
            </a:endParaRPr>
          </a:p>
          <a:p>
            <a:pPr marL="457200" indent="-457200" algn="l" fontAlgn="auto">
              <a:buClrTx/>
              <a:buSzTx/>
              <a:buFontTx/>
              <a:buAutoNum type="arabicPeriod"/>
            </a:pPr>
            <a:endParaRPr lang="en-US" altLang="zh-CN" sz="2400" b="1" i="0" dirty="0">
              <a:solidFill>
                <a:srgbClr val="101214"/>
              </a:solidFill>
              <a:effectLst/>
              <a:latin typeface="华文楷体" panose="02010600040101010101" charset="-122"/>
              <a:ea typeface="华文楷体" panose="02010600040101010101" charset="-122"/>
            </a:endParaRPr>
          </a:p>
          <a:p>
            <a:pPr indent="709295" algn="l" fontAlgn="auto">
              <a:buClrTx/>
              <a:buSzTx/>
              <a:buFontTx/>
            </a:pPr>
            <a:endParaRPr lang="en-US" altLang="zh-CN" sz="2400" b="1" i="0" dirty="0">
              <a:solidFill>
                <a:srgbClr val="101214"/>
              </a:solidFill>
              <a:effectLst/>
              <a:latin typeface="华文楷体" panose="02010600040101010101" charset="-122"/>
              <a:ea typeface="华文楷体" panose="02010600040101010101" charset="-122"/>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矩形 35"/>
          <p:cNvSpPr/>
          <p:nvPr/>
        </p:nvSpPr>
        <p:spPr>
          <a:xfrm>
            <a:off x="364490" y="238760"/>
            <a:ext cx="3159760" cy="417195"/>
          </a:xfrm>
          <a:prstGeom prst="rect">
            <a:avLst/>
          </a:prstGeom>
          <a:solidFill>
            <a:srgbClr val="FBFBFB"/>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37" name="文本框 36"/>
          <p:cNvSpPr txBox="1"/>
          <p:nvPr/>
        </p:nvSpPr>
        <p:spPr>
          <a:xfrm>
            <a:off x="422910" y="133985"/>
            <a:ext cx="4064000" cy="521970"/>
          </a:xfrm>
          <a:prstGeom prst="rect">
            <a:avLst/>
          </a:prstGeom>
          <a:noFill/>
        </p:spPr>
        <p:txBody>
          <a:bodyPr wrap="square" rtlCol="0">
            <a:spAutoFit/>
          </a:bodyPr>
          <a:lstStyle/>
          <a:p>
            <a:r>
              <a:rPr lang="zh-CN" altLang="en-US" sz="2800" b="1" dirty="0">
                <a:latin typeface="华文楷体" panose="02010600040101010101" charset="-122"/>
                <a:ea typeface="华文楷体" panose="02010600040101010101" charset="-122"/>
                <a:cs typeface="华文楷体" panose="02010600040101010101" charset="-122"/>
              </a:rPr>
              <a:t>文本识别：</a:t>
            </a:r>
            <a:r>
              <a:rPr lang="en-US" altLang="zh-CN" sz="2800" b="1" dirty="0">
                <a:latin typeface="华文楷体" panose="02010600040101010101" charset="-122"/>
                <a:ea typeface="华文楷体" panose="02010600040101010101" charset="-122"/>
                <a:cs typeface="华文楷体" panose="02010600040101010101" charset="-122"/>
              </a:rPr>
              <a:t>OCR-EAST</a:t>
            </a:r>
            <a:endParaRPr lang="zh-CN" altLang="en-US" sz="2800" b="1" dirty="0">
              <a:latin typeface="华文楷体" panose="02010600040101010101" charset="-122"/>
              <a:ea typeface="华文楷体" panose="02010600040101010101" charset="-122"/>
              <a:cs typeface="华文楷体" panose="02010600040101010101" charset="-122"/>
            </a:endParaRPr>
          </a:p>
        </p:txBody>
      </p:sp>
      <p:sp>
        <p:nvSpPr>
          <p:cNvPr id="38" name="文本框 37"/>
          <p:cNvSpPr txBox="1"/>
          <p:nvPr>
            <p:custDataLst>
              <p:tags r:id="rId1"/>
            </p:custDataLst>
          </p:nvPr>
        </p:nvSpPr>
        <p:spPr>
          <a:xfrm>
            <a:off x="213553" y="1021011"/>
            <a:ext cx="4064000" cy="460375"/>
          </a:xfrm>
          <a:prstGeom prst="rect">
            <a:avLst/>
          </a:prstGeom>
          <a:noFill/>
        </p:spPr>
        <p:txBody>
          <a:bodyPr wrap="square" rtlCol="0">
            <a:spAutoFit/>
          </a:bodyPr>
          <a:lstStyle/>
          <a:p>
            <a:pPr algn="l">
              <a:buClrTx/>
              <a:buSzTx/>
              <a:buFontTx/>
            </a:pPr>
            <a:r>
              <a:rPr lang="en-US" altLang="zh-CN" sz="2400" b="1" dirty="0">
                <a:latin typeface="华文楷体" panose="02010600040101010101" charset="-122"/>
                <a:ea typeface="华文楷体" panose="02010600040101010101" charset="-122"/>
                <a:cs typeface="华文楷体" panose="02010600040101010101" charset="-122"/>
              </a:rPr>
              <a:t>EAST</a:t>
            </a:r>
            <a:r>
              <a:rPr lang="zh-CN" altLang="en-US" sz="2400" b="1" dirty="0">
                <a:latin typeface="华文楷体" panose="02010600040101010101" charset="-122"/>
                <a:ea typeface="华文楷体" panose="02010600040101010101" charset="-122"/>
                <a:cs typeface="华文楷体" panose="02010600040101010101" charset="-122"/>
              </a:rPr>
              <a:t>网络介绍：</a:t>
            </a:r>
            <a:endParaRPr lang="zh-CN" altLang="en-US" sz="2400" b="1" dirty="0">
              <a:latin typeface="华文楷体" panose="02010600040101010101" charset="-122"/>
              <a:ea typeface="华文楷体" panose="02010600040101010101" charset="-122"/>
              <a:cs typeface="华文楷体" panose="02010600040101010101" charset="-122"/>
            </a:endParaRPr>
          </a:p>
        </p:txBody>
      </p:sp>
      <p:sp>
        <p:nvSpPr>
          <p:cNvPr id="40" name="文本框 39"/>
          <p:cNvSpPr txBox="1"/>
          <p:nvPr/>
        </p:nvSpPr>
        <p:spPr>
          <a:xfrm>
            <a:off x="364490" y="1846442"/>
            <a:ext cx="5564422" cy="3416320"/>
          </a:xfrm>
          <a:prstGeom prst="rect">
            <a:avLst/>
          </a:prstGeom>
          <a:noFill/>
        </p:spPr>
        <p:txBody>
          <a:bodyPr wrap="square" rtlCol="0">
            <a:spAutoFit/>
          </a:bodyPr>
          <a:lstStyle/>
          <a:p>
            <a:pPr indent="709295" algn="l" fontAlgn="auto">
              <a:buClrTx/>
              <a:buSzTx/>
              <a:buFontTx/>
            </a:pPr>
            <a:r>
              <a:rPr lang="en-US" altLang="zh-CN" sz="2400" b="1" dirty="0">
                <a:latin typeface="楷体" panose="02010609060101010101" pitchFamily="49" charset="-122"/>
                <a:ea typeface="楷体" panose="02010609060101010101" pitchFamily="49" charset="-122"/>
                <a:cs typeface="华文楷体" panose="02010600040101010101" charset="-122"/>
              </a:rPr>
              <a:t>EAST</a:t>
            </a:r>
            <a:r>
              <a:rPr lang="zh-CN" altLang="en-US" sz="2400" b="1" dirty="0">
                <a:latin typeface="楷体" panose="02010609060101010101" pitchFamily="49" charset="-122"/>
                <a:ea typeface="楷体" panose="02010609060101010101" pitchFamily="49" charset="-122"/>
                <a:cs typeface="华文楷体" panose="02010600040101010101" charset="-122"/>
              </a:rPr>
              <a:t>算法全名是</a:t>
            </a:r>
            <a:r>
              <a:rPr lang="en-US" altLang="zh-CN" sz="2400" b="1" dirty="0">
                <a:latin typeface="楷体" panose="02010609060101010101" pitchFamily="49" charset="-122"/>
                <a:ea typeface="楷体" panose="02010609060101010101" pitchFamily="49" charset="-122"/>
                <a:cs typeface="华文楷体" panose="02010600040101010101" charset="-122"/>
              </a:rPr>
              <a:t>Efficient and Accuracy Scene Text,</a:t>
            </a:r>
            <a:r>
              <a:rPr lang="zh-CN" altLang="en-US" sz="2400" b="1" dirty="0">
                <a:latin typeface="楷体" panose="02010609060101010101" pitchFamily="49" charset="-122"/>
                <a:ea typeface="楷体" panose="02010609060101010101" pitchFamily="49" charset="-122"/>
                <a:cs typeface="华文楷体" panose="02010600040101010101" charset="-122"/>
              </a:rPr>
              <a:t>它提出了一个快速而准确的轻量级场景文本检测</a:t>
            </a:r>
            <a:r>
              <a:rPr lang="en-US" altLang="zh-CN" sz="2400" b="1" dirty="0">
                <a:latin typeface="楷体" panose="02010609060101010101" pitchFamily="49" charset="-122"/>
                <a:ea typeface="楷体" panose="02010609060101010101" pitchFamily="49" charset="-122"/>
                <a:cs typeface="华文楷体" panose="02010600040101010101" charset="-122"/>
              </a:rPr>
              <a:t>pipeline,</a:t>
            </a:r>
            <a:r>
              <a:rPr lang="zh-CN" altLang="en-US" sz="2400" b="1" dirty="0">
                <a:latin typeface="楷体" panose="02010609060101010101" pitchFamily="49" charset="-122"/>
                <a:ea typeface="楷体" panose="02010609060101010101" pitchFamily="49" charset="-122"/>
                <a:cs typeface="华文楷体" panose="02010600040101010101" charset="-122"/>
              </a:rPr>
              <a:t>解决大多数</a:t>
            </a:r>
            <a:r>
              <a:rPr lang="en-US" altLang="zh-CN" sz="2400" b="1" dirty="0">
                <a:latin typeface="楷体" panose="02010609060101010101" pitchFamily="49" charset="-122"/>
                <a:ea typeface="楷体" panose="02010609060101010101" pitchFamily="49" charset="-122"/>
                <a:cs typeface="华文楷体" panose="02010600040101010101" charset="-122"/>
              </a:rPr>
              <a:t>OCR</a:t>
            </a:r>
            <a:r>
              <a:rPr lang="zh-CN" altLang="en-US" sz="2400" b="1" dirty="0">
                <a:latin typeface="楷体" panose="02010609060101010101" pitchFamily="49" charset="-122"/>
                <a:ea typeface="楷体" panose="02010609060101010101" pitchFamily="49" charset="-122"/>
                <a:cs typeface="华文楷体" panose="02010600040101010101" charset="-122"/>
              </a:rPr>
              <a:t>算法准确性和效率缺陷</a:t>
            </a:r>
            <a:r>
              <a:rPr lang="en-US" altLang="zh-CN" sz="2400" b="1" dirty="0">
                <a:latin typeface="楷体" panose="02010609060101010101" pitchFamily="49" charset="-122"/>
                <a:ea typeface="楷体" panose="02010609060101010101" pitchFamily="49" charset="-122"/>
                <a:cs typeface="华文楷体" panose="02010600040101010101" charset="-122"/>
              </a:rPr>
              <a:t>.</a:t>
            </a:r>
            <a:r>
              <a:rPr lang="zh-CN" altLang="en-US" sz="2400" b="1" dirty="0">
                <a:latin typeface="楷体" panose="02010609060101010101" pitchFamily="49" charset="-122"/>
                <a:ea typeface="楷体" panose="02010609060101010101" pitchFamily="49" charset="-122"/>
                <a:cs typeface="华文楷体" panose="02010600040101010101" charset="-122"/>
              </a:rPr>
              <a:t>该</a:t>
            </a:r>
            <a:r>
              <a:rPr lang="en-US" altLang="zh-CN" sz="2400" b="1" dirty="0">
                <a:latin typeface="楷体" panose="02010609060101010101" pitchFamily="49" charset="-122"/>
                <a:ea typeface="楷体" panose="02010609060101010101" pitchFamily="49" charset="-122"/>
                <a:cs typeface="华文楷体" panose="02010600040101010101" charset="-122"/>
              </a:rPr>
              <a:t>Pipeline</a:t>
            </a:r>
            <a:r>
              <a:rPr lang="zh-CN" altLang="en-US" sz="2400" b="1" dirty="0">
                <a:latin typeface="楷体" panose="02010609060101010101" pitchFamily="49" charset="-122"/>
                <a:ea typeface="楷体" panose="02010609060101010101" pitchFamily="49" charset="-122"/>
                <a:cs typeface="华文楷体" panose="02010600040101010101" charset="-122"/>
              </a:rPr>
              <a:t>只有两个阶段</a:t>
            </a:r>
            <a:r>
              <a:rPr lang="en-US" altLang="zh-CN" sz="2400" b="1" dirty="0">
                <a:latin typeface="楷体" panose="02010609060101010101" pitchFamily="49" charset="-122"/>
                <a:ea typeface="楷体" panose="02010609060101010101" pitchFamily="49" charset="-122"/>
                <a:cs typeface="华文楷体" panose="02010600040101010101" charset="-122"/>
              </a:rPr>
              <a:t>:</a:t>
            </a:r>
            <a:r>
              <a:rPr lang="zh-CN" altLang="en-US" sz="2400" b="1" dirty="0">
                <a:latin typeface="楷体" panose="02010609060101010101" pitchFamily="49" charset="-122"/>
                <a:ea typeface="楷体" panose="02010609060101010101" pitchFamily="49" charset="-122"/>
                <a:cs typeface="华文楷体" panose="02010600040101010101" charset="-122"/>
              </a:rPr>
              <a:t>第一阶段是基于</a:t>
            </a:r>
            <a:r>
              <a:rPr lang="en-US" altLang="zh-CN" sz="2400" b="1" dirty="0">
                <a:latin typeface="楷体" panose="02010609060101010101" pitchFamily="49" charset="-122"/>
                <a:ea typeface="楷体" panose="02010609060101010101" pitchFamily="49" charset="-122"/>
                <a:cs typeface="华文楷体" panose="02010600040101010101" charset="-122"/>
              </a:rPr>
              <a:t>FCN</a:t>
            </a:r>
            <a:r>
              <a:rPr lang="zh-CN" altLang="en-US" sz="2400" b="1" dirty="0">
                <a:latin typeface="楷体" panose="02010609060101010101" pitchFamily="49" charset="-122"/>
                <a:ea typeface="楷体" panose="02010609060101010101" pitchFamily="49" charset="-122"/>
                <a:cs typeface="华文楷体" panose="02010600040101010101" charset="-122"/>
              </a:rPr>
              <a:t>模型的文本框检测</a:t>
            </a:r>
            <a:r>
              <a:rPr lang="en-US" altLang="zh-CN" sz="2400" b="1" dirty="0">
                <a:latin typeface="楷体" panose="02010609060101010101" pitchFamily="49" charset="-122"/>
                <a:ea typeface="楷体" panose="02010609060101010101" pitchFamily="49" charset="-122"/>
                <a:cs typeface="华文楷体" panose="02010600040101010101" charset="-122"/>
              </a:rPr>
              <a:t>;</a:t>
            </a:r>
            <a:r>
              <a:rPr lang="zh-CN" altLang="en-US" sz="2400" b="1" dirty="0">
                <a:latin typeface="楷体" panose="02010609060101010101" pitchFamily="49" charset="-122"/>
                <a:ea typeface="楷体" panose="02010609060101010101" pitchFamily="49" charset="-122"/>
                <a:cs typeface="华文楷体" panose="02010600040101010101" charset="-122"/>
              </a:rPr>
              <a:t>第二阶段是对生成的文本框</a:t>
            </a:r>
            <a:r>
              <a:rPr lang="en-US" altLang="zh-CN" sz="2400" b="1" dirty="0">
                <a:latin typeface="楷体" panose="02010609060101010101" pitchFamily="49" charset="-122"/>
                <a:ea typeface="楷体" panose="02010609060101010101" pitchFamily="49" charset="-122"/>
                <a:cs typeface="华文楷体" panose="02010600040101010101" charset="-122"/>
              </a:rPr>
              <a:t>(</a:t>
            </a:r>
            <a:r>
              <a:rPr lang="zh-CN" altLang="en-US" sz="2400" b="1" dirty="0">
                <a:latin typeface="楷体" panose="02010609060101010101" pitchFamily="49" charset="-122"/>
                <a:ea typeface="楷体" panose="02010609060101010101" pitchFamily="49" charset="-122"/>
                <a:cs typeface="华文楷体" panose="02010600040101010101" charset="-122"/>
              </a:rPr>
              <a:t>旋转或矩形</a:t>
            </a:r>
            <a:r>
              <a:rPr lang="en-US" altLang="zh-CN" sz="2400" b="1" dirty="0">
                <a:latin typeface="楷体" panose="02010609060101010101" pitchFamily="49" charset="-122"/>
                <a:ea typeface="楷体" panose="02010609060101010101" pitchFamily="49" charset="-122"/>
                <a:cs typeface="华文楷体" panose="02010600040101010101" charset="-122"/>
              </a:rPr>
              <a:t>)</a:t>
            </a:r>
            <a:r>
              <a:rPr lang="zh-CN" altLang="en-US" sz="2400" b="1" dirty="0">
                <a:latin typeface="楷体" panose="02010609060101010101" pitchFamily="49" charset="-122"/>
                <a:ea typeface="楷体" panose="02010609060101010101" pitchFamily="49" charset="-122"/>
                <a:cs typeface="华文楷体" panose="02010600040101010101" charset="-122"/>
              </a:rPr>
              <a:t>经过非极大值抑制得到最终结果</a:t>
            </a:r>
            <a:r>
              <a:rPr lang="en-US" altLang="zh-CN" sz="2400" b="1" dirty="0">
                <a:latin typeface="楷体" panose="02010609060101010101" pitchFamily="49" charset="-122"/>
                <a:ea typeface="楷体" panose="02010609060101010101" pitchFamily="49" charset="-122"/>
                <a:cs typeface="华文楷体" panose="02010600040101010101" charset="-122"/>
              </a:rPr>
              <a:t>,</a:t>
            </a:r>
            <a:r>
              <a:rPr lang="zh-CN" altLang="en-US" sz="2400" b="1" dirty="0">
                <a:latin typeface="楷体" panose="02010609060101010101" pitchFamily="49" charset="-122"/>
                <a:ea typeface="楷体" panose="02010609060101010101" pitchFamily="49" charset="-122"/>
                <a:cs typeface="华文楷体" panose="02010600040101010101" charset="-122"/>
              </a:rPr>
              <a:t>从而免去其他中间步骤</a:t>
            </a:r>
            <a:r>
              <a:rPr lang="en-US" altLang="zh-CN" sz="2400" b="1" dirty="0">
                <a:latin typeface="楷体" panose="02010609060101010101" pitchFamily="49" charset="-122"/>
                <a:ea typeface="楷体" panose="02010609060101010101" pitchFamily="49" charset="-122"/>
                <a:cs typeface="华文楷体" panose="02010600040101010101" charset="-122"/>
              </a:rPr>
              <a:t>,</a:t>
            </a:r>
            <a:r>
              <a:rPr lang="zh-CN" altLang="en-US" sz="2400" b="1" dirty="0">
                <a:latin typeface="楷体" panose="02010609060101010101" pitchFamily="49" charset="-122"/>
                <a:ea typeface="楷体" panose="02010609060101010101" pitchFamily="49" charset="-122"/>
                <a:cs typeface="华文楷体" panose="02010600040101010101" charset="-122"/>
              </a:rPr>
              <a:t>实现端到端训练</a:t>
            </a:r>
            <a:r>
              <a:rPr lang="en-US" altLang="zh-CN" sz="2400" b="1" dirty="0">
                <a:latin typeface="楷体" panose="02010609060101010101" pitchFamily="49" charset="-122"/>
                <a:ea typeface="楷体" panose="02010609060101010101" pitchFamily="49" charset="-122"/>
                <a:cs typeface="华文楷体" panose="02010600040101010101" charset="-122"/>
              </a:rPr>
              <a:t>.</a:t>
            </a:r>
            <a:endParaRPr lang="zh-CN" altLang="en-US" sz="2400" b="1" dirty="0">
              <a:latin typeface="楷体" panose="02010609060101010101" pitchFamily="49" charset="-122"/>
              <a:ea typeface="楷体" panose="02010609060101010101" pitchFamily="49" charset="-122"/>
              <a:cs typeface="华文楷体" panose="02010600040101010101" charset="-122"/>
            </a:endParaRPr>
          </a:p>
        </p:txBody>
      </p:sp>
      <p:pic>
        <p:nvPicPr>
          <p:cNvPr id="3" name="图片 2"/>
          <p:cNvPicPr>
            <a:picLocks noChangeAspect="1"/>
          </p:cNvPicPr>
          <p:nvPr/>
        </p:nvPicPr>
        <p:blipFill>
          <a:blip r:embed="rId2"/>
          <a:stretch>
            <a:fillRect/>
          </a:stretch>
        </p:blipFill>
        <p:spPr>
          <a:xfrm>
            <a:off x="6096000" y="1251198"/>
            <a:ext cx="5688069" cy="4671460"/>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矩形 35"/>
          <p:cNvSpPr/>
          <p:nvPr/>
        </p:nvSpPr>
        <p:spPr>
          <a:xfrm>
            <a:off x="364490" y="238760"/>
            <a:ext cx="3159760" cy="417195"/>
          </a:xfrm>
          <a:prstGeom prst="rect">
            <a:avLst/>
          </a:prstGeom>
          <a:solidFill>
            <a:srgbClr val="FBFBFB"/>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37" name="文本框 36"/>
          <p:cNvSpPr txBox="1"/>
          <p:nvPr/>
        </p:nvSpPr>
        <p:spPr>
          <a:xfrm>
            <a:off x="422910" y="133985"/>
            <a:ext cx="4064000" cy="521970"/>
          </a:xfrm>
          <a:prstGeom prst="rect">
            <a:avLst/>
          </a:prstGeom>
          <a:noFill/>
        </p:spPr>
        <p:txBody>
          <a:bodyPr wrap="square" rtlCol="0">
            <a:spAutoFit/>
          </a:bodyPr>
          <a:lstStyle/>
          <a:p>
            <a:r>
              <a:rPr lang="zh-CN" altLang="en-US" sz="2800" b="1" dirty="0">
                <a:latin typeface="华文楷体" panose="02010600040101010101" charset="-122"/>
                <a:ea typeface="华文楷体" panose="02010600040101010101" charset="-122"/>
                <a:cs typeface="华文楷体" panose="02010600040101010101" charset="-122"/>
              </a:rPr>
              <a:t>文本识别：</a:t>
            </a:r>
            <a:r>
              <a:rPr lang="en-US" altLang="zh-CN" sz="2800" b="1" dirty="0">
                <a:latin typeface="华文楷体" panose="02010600040101010101" charset="-122"/>
                <a:ea typeface="华文楷体" panose="02010600040101010101" charset="-122"/>
                <a:cs typeface="华文楷体" panose="02010600040101010101" charset="-122"/>
              </a:rPr>
              <a:t>OCR-EAST</a:t>
            </a:r>
            <a:endParaRPr lang="zh-CN" altLang="en-US" sz="2800" b="1" dirty="0">
              <a:latin typeface="华文楷体" panose="02010600040101010101" charset="-122"/>
              <a:ea typeface="华文楷体" panose="02010600040101010101" charset="-122"/>
              <a:cs typeface="华文楷体" panose="02010600040101010101" charset="-122"/>
            </a:endParaRPr>
          </a:p>
        </p:txBody>
      </p:sp>
      <p:sp>
        <p:nvSpPr>
          <p:cNvPr id="38" name="文本框 37"/>
          <p:cNvSpPr txBox="1"/>
          <p:nvPr>
            <p:custDataLst>
              <p:tags r:id="rId1"/>
            </p:custDataLst>
          </p:nvPr>
        </p:nvSpPr>
        <p:spPr>
          <a:xfrm>
            <a:off x="213553" y="1021011"/>
            <a:ext cx="4064000" cy="460375"/>
          </a:xfrm>
          <a:prstGeom prst="rect">
            <a:avLst/>
          </a:prstGeom>
          <a:noFill/>
        </p:spPr>
        <p:txBody>
          <a:bodyPr wrap="square" rtlCol="0">
            <a:spAutoFit/>
          </a:bodyPr>
          <a:lstStyle/>
          <a:p>
            <a:pPr algn="l">
              <a:buClrTx/>
              <a:buSzTx/>
              <a:buFontTx/>
            </a:pPr>
            <a:r>
              <a:rPr lang="en-US" altLang="zh-CN" sz="2400" b="1" dirty="0">
                <a:latin typeface="华文楷体" panose="02010600040101010101" charset="-122"/>
                <a:ea typeface="华文楷体" panose="02010600040101010101" charset="-122"/>
                <a:cs typeface="华文楷体" panose="02010600040101010101" charset="-122"/>
              </a:rPr>
              <a:t>BANGC</a:t>
            </a:r>
            <a:r>
              <a:rPr lang="zh-CN" altLang="en-US" sz="2400" b="1" dirty="0">
                <a:latin typeface="华文楷体" panose="02010600040101010101" charset="-122"/>
                <a:ea typeface="华文楷体" panose="02010600040101010101" charset="-122"/>
                <a:cs typeface="华文楷体" panose="02010600040101010101" charset="-122"/>
              </a:rPr>
              <a:t>代码实现：</a:t>
            </a:r>
            <a:endParaRPr lang="zh-CN" altLang="en-US" sz="2400" b="1" dirty="0">
              <a:latin typeface="华文楷体" panose="02010600040101010101" charset="-122"/>
              <a:ea typeface="华文楷体" panose="02010600040101010101" charset="-122"/>
              <a:cs typeface="华文楷体" panose="02010600040101010101" charset="-122"/>
            </a:endParaRPr>
          </a:p>
        </p:txBody>
      </p:sp>
      <p:pic>
        <p:nvPicPr>
          <p:cNvPr id="9" name="图片 8"/>
          <p:cNvPicPr>
            <a:picLocks noChangeAspect="1"/>
          </p:cNvPicPr>
          <p:nvPr/>
        </p:nvPicPr>
        <p:blipFill>
          <a:blip r:embed="rId2"/>
          <a:stretch>
            <a:fillRect/>
          </a:stretch>
        </p:blipFill>
        <p:spPr>
          <a:xfrm>
            <a:off x="398957" y="1585098"/>
            <a:ext cx="4839343" cy="4911118"/>
          </a:xfrm>
          <a:prstGeom prst="rect">
            <a:avLst/>
          </a:prstGeom>
        </p:spPr>
      </p:pic>
      <p:pic>
        <p:nvPicPr>
          <p:cNvPr id="11" name="图片 10"/>
          <p:cNvPicPr>
            <a:picLocks noChangeAspect="1"/>
          </p:cNvPicPr>
          <p:nvPr/>
        </p:nvPicPr>
        <p:blipFill>
          <a:blip r:embed="rId3"/>
          <a:stretch>
            <a:fillRect/>
          </a:stretch>
        </p:blipFill>
        <p:spPr>
          <a:xfrm>
            <a:off x="5646817" y="1585098"/>
            <a:ext cx="6417131" cy="2978951"/>
          </a:xfrm>
          <a:prstGeom prst="rect">
            <a:avLst/>
          </a:prstGeom>
        </p:spPr>
      </p:pic>
      <p:sp>
        <p:nvSpPr>
          <p:cNvPr id="12" name="文本框 11"/>
          <p:cNvSpPr txBox="1"/>
          <p:nvPr>
            <p:custDataLst>
              <p:tags r:id="rId4"/>
            </p:custDataLst>
          </p:nvPr>
        </p:nvSpPr>
        <p:spPr>
          <a:xfrm>
            <a:off x="7729043" y="4695837"/>
            <a:ext cx="4064000" cy="460375"/>
          </a:xfrm>
          <a:prstGeom prst="rect">
            <a:avLst/>
          </a:prstGeom>
          <a:noFill/>
        </p:spPr>
        <p:txBody>
          <a:bodyPr wrap="square" rtlCol="0">
            <a:spAutoFit/>
          </a:bodyPr>
          <a:lstStyle/>
          <a:p>
            <a:pPr algn="l">
              <a:buClrTx/>
              <a:buSzTx/>
              <a:buFontTx/>
            </a:pPr>
            <a:r>
              <a:rPr lang="en-US" altLang="zh-CN" sz="2400" b="1" dirty="0">
                <a:latin typeface="华文楷体" panose="02010600040101010101" charset="-122"/>
                <a:ea typeface="华文楷体" panose="02010600040101010101" charset="-122"/>
                <a:cs typeface="华文楷体" panose="02010600040101010101" charset="-122"/>
              </a:rPr>
              <a:t>EAST</a:t>
            </a:r>
            <a:r>
              <a:rPr lang="zh-CN" altLang="en-US" sz="2400" b="1" dirty="0">
                <a:latin typeface="华文楷体" panose="02010600040101010101" charset="-122"/>
                <a:ea typeface="华文楷体" panose="02010600040101010101" charset="-122"/>
                <a:cs typeface="华文楷体" panose="02010600040101010101" charset="-122"/>
              </a:rPr>
              <a:t>算子注册</a:t>
            </a:r>
            <a:endParaRPr lang="zh-CN" altLang="en-US" sz="2400" b="1" dirty="0">
              <a:latin typeface="华文楷体" panose="02010600040101010101" charset="-122"/>
              <a:ea typeface="华文楷体" panose="02010600040101010101" charset="-122"/>
              <a:cs typeface="华文楷体" panose="02010600040101010101" charset="-122"/>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矩形 35"/>
          <p:cNvSpPr/>
          <p:nvPr/>
        </p:nvSpPr>
        <p:spPr>
          <a:xfrm>
            <a:off x="364490" y="238760"/>
            <a:ext cx="3159760" cy="417195"/>
          </a:xfrm>
          <a:prstGeom prst="rect">
            <a:avLst/>
          </a:prstGeom>
          <a:solidFill>
            <a:srgbClr val="FBFBFB"/>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37" name="文本框 36"/>
          <p:cNvSpPr txBox="1"/>
          <p:nvPr/>
        </p:nvSpPr>
        <p:spPr>
          <a:xfrm>
            <a:off x="422910" y="133985"/>
            <a:ext cx="4064000" cy="521970"/>
          </a:xfrm>
          <a:prstGeom prst="rect">
            <a:avLst/>
          </a:prstGeom>
          <a:noFill/>
        </p:spPr>
        <p:txBody>
          <a:bodyPr wrap="square" rtlCol="0">
            <a:spAutoFit/>
          </a:bodyPr>
          <a:lstStyle/>
          <a:p>
            <a:r>
              <a:rPr lang="zh-CN" altLang="en-US" sz="2800" b="1" dirty="0">
                <a:latin typeface="华文楷体" panose="02010600040101010101" charset="-122"/>
                <a:ea typeface="华文楷体" panose="02010600040101010101" charset="-122"/>
                <a:cs typeface="华文楷体" panose="02010600040101010101" charset="-122"/>
              </a:rPr>
              <a:t>文本识别：</a:t>
            </a:r>
            <a:r>
              <a:rPr lang="en-US" altLang="zh-CN" sz="2800" b="1" dirty="0">
                <a:latin typeface="华文楷体" panose="02010600040101010101" charset="-122"/>
                <a:ea typeface="华文楷体" panose="02010600040101010101" charset="-122"/>
                <a:cs typeface="华文楷体" panose="02010600040101010101" charset="-122"/>
              </a:rPr>
              <a:t>OCR-EAST</a:t>
            </a:r>
            <a:endParaRPr lang="zh-CN" altLang="en-US" sz="2800" b="1" dirty="0">
              <a:latin typeface="华文楷体" panose="02010600040101010101" charset="-122"/>
              <a:ea typeface="华文楷体" panose="02010600040101010101" charset="-122"/>
              <a:cs typeface="华文楷体" panose="02010600040101010101" charset="-122"/>
            </a:endParaRPr>
          </a:p>
        </p:txBody>
      </p:sp>
      <p:sp>
        <p:nvSpPr>
          <p:cNvPr id="38" name="文本框 37"/>
          <p:cNvSpPr txBox="1"/>
          <p:nvPr>
            <p:custDataLst>
              <p:tags r:id="rId1"/>
            </p:custDataLst>
          </p:nvPr>
        </p:nvSpPr>
        <p:spPr>
          <a:xfrm>
            <a:off x="161757" y="883745"/>
            <a:ext cx="3854643" cy="460375"/>
          </a:xfrm>
          <a:prstGeom prst="rect">
            <a:avLst/>
          </a:prstGeom>
          <a:noFill/>
        </p:spPr>
        <p:txBody>
          <a:bodyPr wrap="square" rtlCol="0">
            <a:spAutoFit/>
          </a:bodyPr>
          <a:lstStyle/>
          <a:p>
            <a:pPr algn="l">
              <a:buClrTx/>
              <a:buSzTx/>
              <a:buFontTx/>
            </a:pPr>
            <a:r>
              <a:rPr lang="zh-CN" altLang="en-US" sz="2400" b="1" dirty="0">
                <a:latin typeface="华文楷体" panose="02010600040101010101" charset="-122"/>
                <a:ea typeface="华文楷体" panose="02010600040101010101" charset="-122"/>
                <a:cs typeface="华文楷体" panose="02010600040101010101" charset="-122"/>
              </a:rPr>
              <a:t>实验代码实现：</a:t>
            </a:r>
            <a:endParaRPr lang="zh-CN" altLang="en-US" sz="2400" b="1" dirty="0">
              <a:latin typeface="华文楷体" panose="02010600040101010101" charset="-122"/>
              <a:ea typeface="华文楷体" panose="02010600040101010101" charset="-122"/>
              <a:cs typeface="华文楷体" panose="02010600040101010101" charset="-122"/>
            </a:endParaRPr>
          </a:p>
        </p:txBody>
      </p:sp>
      <p:sp>
        <p:nvSpPr>
          <p:cNvPr id="12" name="文本框 11"/>
          <p:cNvSpPr txBox="1"/>
          <p:nvPr>
            <p:custDataLst>
              <p:tags r:id="rId2"/>
            </p:custDataLst>
          </p:nvPr>
        </p:nvSpPr>
        <p:spPr>
          <a:xfrm>
            <a:off x="217998" y="1771822"/>
            <a:ext cx="5233053" cy="1754326"/>
          </a:xfrm>
          <a:prstGeom prst="rect">
            <a:avLst/>
          </a:prstGeom>
          <a:noFill/>
        </p:spPr>
        <p:txBody>
          <a:bodyPr wrap="square" rtlCol="0">
            <a:spAutoFit/>
          </a:bodyPr>
          <a:lstStyle/>
          <a:p>
            <a:pPr algn="l">
              <a:buClrTx/>
              <a:buSzTx/>
              <a:buFontTx/>
            </a:pPr>
            <a:r>
              <a:rPr lang="zh-CN" altLang="en-US" b="1" dirty="0">
                <a:latin typeface="华文楷体" panose="02010600040101010101" charset="-122"/>
                <a:ea typeface="华文楷体" panose="02010600040101010101" charset="-122"/>
                <a:cs typeface="华文楷体" panose="02010600040101010101" charset="-122"/>
              </a:rPr>
              <a:t>Create函数与Compute函数的实现：</a:t>
            </a:r>
            <a:endParaRPr lang="en-US" altLang="zh-CN" b="1" dirty="0">
              <a:latin typeface="华文楷体" panose="02010600040101010101" charset="-122"/>
              <a:ea typeface="华文楷体" panose="02010600040101010101" charset="-122"/>
              <a:cs typeface="华文楷体" panose="02010600040101010101" charset="-122"/>
            </a:endParaRPr>
          </a:p>
          <a:p>
            <a:pPr algn="l">
              <a:buClrTx/>
              <a:buSzTx/>
              <a:buFontTx/>
            </a:pPr>
            <a:r>
              <a:rPr lang="en-US" altLang="zh-CN" b="1" dirty="0">
                <a:latin typeface="华文楷体" panose="02010600040101010101" charset="-122"/>
                <a:ea typeface="华文楷体" panose="02010600040101010101" charset="-122"/>
                <a:cs typeface="华文楷体" panose="02010600040101010101" charset="-122"/>
              </a:rPr>
              <a:t>Create</a:t>
            </a:r>
            <a:r>
              <a:rPr lang="zh-CN" altLang="en-US" b="1" dirty="0">
                <a:latin typeface="华文楷体" panose="02010600040101010101" charset="-122"/>
                <a:ea typeface="华文楷体" panose="02010600040101010101" charset="-122"/>
                <a:cs typeface="华文楷体" panose="02010600040101010101" charset="-122"/>
              </a:rPr>
              <a:t>方法的职责是将创建好的</a:t>
            </a:r>
            <a:r>
              <a:rPr lang="en-US" altLang="zh-CN" b="1" dirty="0" err="1">
                <a:latin typeface="华文楷体" panose="02010600040101010101" charset="-122"/>
                <a:ea typeface="华文楷体" panose="02010600040101010101" charset="-122"/>
                <a:cs typeface="华文楷体" panose="02010600040101010101" charset="-122"/>
              </a:rPr>
              <a:t>baseop</a:t>
            </a:r>
            <a:r>
              <a:rPr lang="zh-CN" altLang="en-US" b="1" dirty="0">
                <a:latin typeface="华文楷体" panose="02010600040101010101" charset="-122"/>
                <a:ea typeface="华文楷体" panose="02010600040101010101" charset="-122"/>
                <a:cs typeface="华文楷体" panose="02010600040101010101" charset="-122"/>
              </a:rPr>
              <a:t>指针调用</a:t>
            </a:r>
            <a:r>
              <a:rPr lang="en-US" altLang="zh-CN" b="1" dirty="0" err="1">
                <a:latin typeface="华文楷体" panose="02010600040101010101" charset="-122"/>
                <a:ea typeface="华文楷体" panose="02010600040101010101" charset="-122"/>
                <a:cs typeface="华文楷体" panose="02010600040101010101" charset="-122"/>
              </a:rPr>
              <a:t>base_ops_push_back</a:t>
            </a:r>
            <a:r>
              <a:rPr lang="en-US" altLang="zh-CN" b="1" dirty="0">
                <a:latin typeface="华文楷体" panose="02010600040101010101" charset="-122"/>
                <a:ea typeface="华文楷体" panose="02010600040101010101" charset="-122"/>
                <a:cs typeface="华文楷体" panose="02010600040101010101" charset="-122"/>
              </a:rPr>
              <a:t>(</a:t>
            </a:r>
            <a:r>
              <a:rPr lang="en-US" altLang="zh-CN" b="1" dirty="0" err="1">
                <a:latin typeface="华文楷体" panose="02010600040101010101" charset="-122"/>
                <a:ea typeface="华文楷体" panose="02010600040101010101" charset="-122"/>
                <a:cs typeface="华文楷体" panose="02010600040101010101" charset="-122"/>
              </a:rPr>
              <a:t>op_ptr</a:t>
            </a:r>
            <a:r>
              <a:rPr lang="en-US" altLang="zh-CN" b="1" dirty="0">
                <a:latin typeface="华文楷体" panose="02010600040101010101" charset="-122"/>
                <a:ea typeface="华文楷体" panose="02010600040101010101" charset="-122"/>
                <a:cs typeface="华文楷体" panose="02010600040101010101" charset="-122"/>
              </a:rPr>
              <a:t>);</a:t>
            </a:r>
            <a:r>
              <a:rPr lang="zh-CN" altLang="en-US" b="1" dirty="0">
                <a:latin typeface="华文楷体" panose="02010600040101010101" charset="-122"/>
                <a:ea typeface="华文楷体" panose="02010600040101010101" charset="-122"/>
                <a:cs typeface="华文楷体" panose="02010600040101010101" charset="-122"/>
              </a:rPr>
              <a:t>储存起来</a:t>
            </a:r>
            <a:r>
              <a:rPr lang="en-US" altLang="zh-CN" b="1" dirty="0">
                <a:latin typeface="华文楷体" panose="02010600040101010101" charset="-122"/>
                <a:ea typeface="华文楷体" panose="02010600040101010101" charset="-122"/>
                <a:cs typeface="华文楷体" panose="02010600040101010101" charset="-122"/>
              </a:rPr>
              <a:t>:Compute </a:t>
            </a:r>
            <a:r>
              <a:rPr lang="zh-CN" altLang="en-US" b="1" dirty="0">
                <a:latin typeface="华文楷体" panose="02010600040101010101" charset="-122"/>
                <a:ea typeface="华文楷体" panose="02010600040101010101" charset="-122"/>
                <a:cs typeface="华文楷体" panose="02010600040101010101" charset="-122"/>
              </a:rPr>
              <a:t>方法的职责在于调用</a:t>
            </a:r>
            <a:r>
              <a:rPr lang="en-US" altLang="zh-CN" b="1" dirty="0">
                <a:latin typeface="华文楷体" panose="02010600040101010101" charset="-122"/>
                <a:ea typeface="华文楷体" panose="02010600040101010101" charset="-122"/>
                <a:cs typeface="华文楷体" panose="02010600040101010101" charset="-122"/>
              </a:rPr>
              <a:t>lib </a:t>
            </a:r>
            <a:r>
              <a:rPr lang="zh-CN" altLang="en-US" b="1" dirty="0">
                <a:latin typeface="华文楷体" panose="02010600040101010101" charset="-122"/>
                <a:ea typeface="华文楷体" panose="02010600040101010101" charset="-122"/>
                <a:cs typeface="华文楷体" panose="02010600040101010101" charset="-122"/>
              </a:rPr>
              <a:t>层的 </a:t>
            </a:r>
            <a:r>
              <a:rPr lang="en-US" altLang="zh-CN" b="1" dirty="0">
                <a:latin typeface="华文楷体" panose="02010600040101010101" charset="-122"/>
                <a:ea typeface="华文楷体" panose="02010600040101010101" charset="-122"/>
                <a:cs typeface="华文楷体" panose="02010600040101010101" charset="-122"/>
              </a:rPr>
              <a:t>compute </a:t>
            </a:r>
            <a:r>
              <a:rPr lang="zh-CN" altLang="en-US" b="1" dirty="0">
                <a:latin typeface="华文楷体" panose="02010600040101010101" charset="-122"/>
                <a:ea typeface="华文楷体" panose="02010600040101010101" charset="-122"/>
                <a:cs typeface="华文楷体" panose="02010600040101010101" charset="-122"/>
              </a:rPr>
              <a:t>函数进行计算，目前算子实现为同步方式</a:t>
            </a:r>
            <a:r>
              <a:rPr lang="en-US" altLang="zh-CN" b="1" dirty="0">
                <a:latin typeface="华文楷体" panose="02010600040101010101" charset="-122"/>
                <a:ea typeface="华文楷体" panose="02010600040101010101" charset="-122"/>
                <a:cs typeface="华文楷体" panose="02010600040101010101" charset="-122"/>
              </a:rPr>
              <a:t>,</a:t>
            </a:r>
            <a:r>
              <a:rPr lang="zh-CN" altLang="en-US" b="1" dirty="0">
                <a:latin typeface="华文楷体" panose="02010600040101010101" charset="-122"/>
                <a:ea typeface="华文楷体" panose="02010600040101010101" charset="-122"/>
                <a:cs typeface="华文楷体" panose="02010600040101010101" charset="-122"/>
              </a:rPr>
              <a:t>因此需要调用</a:t>
            </a:r>
            <a:r>
              <a:rPr lang="en-US" altLang="zh-CN" b="1" dirty="0" err="1">
                <a:latin typeface="华文楷体" panose="02010600040101010101" charset="-122"/>
                <a:ea typeface="华文楷体" panose="02010600040101010101" charset="-122"/>
                <a:cs typeface="华文楷体" panose="02010600040101010101" charset="-122"/>
              </a:rPr>
              <a:t>SyncQueue</a:t>
            </a:r>
            <a:r>
              <a:rPr lang="en-US" altLang="zh-CN" b="1" dirty="0">
                <a:latin typeface="华文楷体" panose="02010600040101010101" charset="-122"/>
                <a:ea typeface="华文楷体" panose="02010600040101010101" charset="-122"/>
                <a:cs typeface="华文楷体" panose="02010600040101010101" charset="-122"/>
              </a:rPr>
              <a:t>.</a:t>
            </a:r>
            <a:endParaRPr lang="en-US" altLang="zh-CN" b="1" dirty="0">
              <a:latin typeface="华文楷体" panose="02010600040101010101" charset="-122"/>
              <a:ea typeface="华文楷体" panose="02010600040101010101" charset="-122"/>
              <a:cs typeface="华文楷体" panose="02010600040101010101" charset="-122"/>
            </a:endParaRPr>
          </a:p>
          <a:p>
            <a:pPr algn="l">
              <a:buClrTx/>
              <a:buSzTx/>
              <a:buFontTx/>
            </a:pPr>
            <a:endParaRPr lang="zh-CN" altLang="en-US" b="1" dirty="0">
              <a:latin typeface="华文楷体" panose="02010600040101010101" charset="-122"/>
              <a:ea typeface="华文楷体" panose="02010600040101010101" charset="-122"/>
              <a:cs typeface="华文楷体" panose="02010600040101010101" charset="-122"/>
            </a:endParaRPr>
          </a:p>
        </p:txBody>
      </p:sp>
      <p:pic>
        <p:nvPicPr>
          <p:cNvPr id="3" name="图片 2"/>
          <p:cNvPicPr>
            <a:picLocks noChangeAspect="1"/>
          </p:cNvPicPr>
          <p:nvPr/>
        </p:nvPicPr>
        <p:blipFill>
          <a:blip r:embed="rId3"/>
          <a:stretch>
            <a:fillRect/>
          </a:stretch>
        </p:blipFill>
        <p:spPr>
          <a:xfrm>
            <a:off x="5620990" y="1344120"/>
            <a:ext cx="6353012" cy="3990547"/>
          </a:xfrm>
          <a:prstGeom prst="rect">
            <a:avLst/>
          </a:prstGeom>
        </p:spPr>
      </p:pic>
      <p:pic>
        <p:nvPicPr>
          <p:cNvPr id="5" name="图片 4"/>
          <p:cNvPicPr>
            <a:picLocks noChangeAspect="1"/>
          </p:cNvPicPr>
          <p:nvPr/>
        </p:nvPicPr>
        <p:blipFill>
          <a:blip r:embed="rId4"/>
          <a:stretch>
            <a:fillRect/>
          </a:stretch>
        </p:blipFill>
        <p:spPr>
          <a:xfrm>
            <a:off x="86791" y="3602483"/>
            <a:ext cx="5449229" cy="2665459"/>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矩形 35"/>
          <p:cNvSpPr/>
          <p:nvPr/>
        </p:nvSpPr>
        <p:spPr>
          <a:xfrm>
            <a:off x="364490" y="238760"/>
            <a:ext cx="3159760" cy="417195"/>
          </a:xfrm>
          <a:prstGeom prst="rect">
            <a:avLst/>
          </a:prstGeom>
          <a:solidFill>
            <a:srgbClr val="FBFBFB"/>
          </a:solidFill>
          <a:ln>
            <a:noFill/>
          </a:ln>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sp>
        <p:nvSpPr>
          <p:cNvPr id="37" name="文本框 36"/>
          <p:cNvSpPr txBox="1"/>
          <p:nvPr/>
        </p:nvSpPr>
        <p:spPr>
          <a:xfrm>
            <a:off x="422910" y="133985"/>
            <a:ext cx="5534025" cy="521970"/>
          </a:xfrm>
          <a:prstGeom prst="rect">
            <a:avLst/>
          </a:prstGeom>
          <a:noFill/>
        </p:spPr>
        <p:txBody>
          <a:bodyPr wrap="square" rtlCol="0">
            <a:spAutoFit/>
          </a:bodyPr>
          <a:p>
            <a:r>
              <a:rPr lang="zh-CN" altLang="en-US" sz="2800" b="1">
                <a:latin typeface="华文楷体" panose="02010600040101010101" charset="-122"/>
                <a:ea typeface="华文楷体" panose="02010600040101010101" charset="-122"/>
                <a:cs typeface="华文楷体" panose="02010600040101010101" charset="-122"/>
              </a:rPr>
              <a:t>智能编程语言算子开发与集成实验</a:t>
            </a:r>
            <a:endParaRPr lang="zh-CN" altLang="en-US" sz="2800" b="1">
              <a:latin typeface="华文楷体" panose="02010600040101010101" charset="-122"/>
              <a:ea typeface="华文楷体" panose="02010600040101010101" charset="-122"/>
              <a:cs typeface="华文楷体" panose="02010600040101010101" charset="-122"/>
            </a:endParaRPr>
          </a:p>
        </p:txBody>
      </p:sp>
      <p:sp>
        <p:nvSpPr>
          <p:cNvPr id="40" name="文本框 39"/>
          <p:cNvSpPr txBox="1"/>
          <p:nvPr/>
        </p:nvSpPr>
        <p:spPr>
          <a:xfrm>
            <a:off x="481965" y="1555750"/>
            <a:ext cx="11228705" cy="3415030"/>
          </a:xfrm>
          <a:prstGeom prst="rect">
            <a:avLst/>
          </a:prstGeom>
          <a:noFill/>
        </p:spPr>
        <p:txBody>
          <a:bodyPr wrap="square" rtlCol="0">
            <a:spAutoFit/>
          </a:bodyPr>
          <a:p>
            <a:pPr indent="0" algn="l" fontAlgn="auto">
              <a:buClrTx/>
              <a:buSzTx/>
              <a:buNone/>
            </a:pPr>
            <a:r>
              <a:rPr lang="zh-CN" altLang="en-US" sz="2400" b="1">
                <a:latin typeface="华文楷体" panose="02010600040101010101" charset="-122"/>
                <a:ea typeface="华文楷体" panose="02010600040101010101" charset="-122"/>
                <a:cs typeface="华文楷体" panose="02010600040101010101" charset="-122"/>
              </a:rPr>
              <a:t>实验目的：</a:t>
            </a:r>
            <a:endParaRPr lang="zh-CN" altLang="en-US" sz="2400" b="1">
              <a:latin typeface="华文楷体" panose="02010600040101010101" charset="-122"/>
              <a:ea typeface="华文楷体" panose="02010600040101010101" charset="-122"/>
              <a:cs typeface="华文楷体" panose="02010600040101010101" charset="-122"/>
            </a:endParaRPr>
          </a:p>
          <a:p>
            <a:pPr indent="709295" algn="l" fontAlgn="auto">
              <a:buClrTx/>
              <a:buSzTx/>
              <a:buFontTx/>
            </a:pPr>
            <a:r>
              <a:rPr lang="zh-CN" altLang="en-US" sz="2400" b="1">
                <a:latin typeface="华文楷体" panose="02010600040101010101" charset="-122"/>
                <a:ea typeface="华文楷体" panose="02010600040101010101" charset="-122"/>
                <a:cs typeface="华文楷体" panose="02010600040101010101" charset="-122"/>
              </a:rPr>
              <a:t>本实验通过智能编程语言实现 PowerDifference 算子，掌握使用智能编程语言进行算子开发，扩展高性能库算子，并最终集成到 TensorFlow 框架中的方法和流程，使得完整的风格迁移网络可以在 DLP 硬件上高效执行。</a:t>
            </a:r>
            <a:endParaRPr lang="zh-CN" altLang="en-US" sz="2400" b="1">
              <a:latin typeface="华文楷体" panose="02010600040101010101" charset="-122"/>
              <a:ea typeface="华文楷体" panose="02010600040101010101" charset="-122"/>
              <a:cs typeface="华文楷体" panose="02010600040101010101" charset="-122"/>
            </a:endParaRPr>
          </a:p>
          <a:p>
            <a:pPr indent="709295" algn="l" fontAlgn="auto">
              <a:buClrTx/>
              <a:buSzTx/>
              <a:buFontTx/>
            </a:pPr>
            <a:endParaRPr lang="zh-CN" altLang="en-US" sz="2400" b="1">
              <a:latin typeface="华文楷体" panose="02010600040101010101" charset="-122"/>
              <a:ea typeface="华文楷体" panose="02010600040101010101" charset="-122"/>
              <a:cs typeface="华文楷体" panose="02010600040101010101" charset="-122"/>
            </a:endParaRPr>
          </a:p>
          <a:p>
            <a:pPr indent="0" algn="l" fontAlgn="auto">
              <a:buClrTx/>
              <a:buSzTx/>
              <a:buNone/>
            </a:pPr>
            <a:r>
              <a:rPr lang="zh-CN" altLang="en-US" sz="2400" b="1">
                <a:latin typeface="华文楷体" panose="02010600040101010101" charset="-122"/>
                <a:ea typeface="华文楷体" panose="02010600040101010101" charset="-122"/>
                <a:cs typeface="华文楷体" panose="02010600040101010101" charset="-122"/>
              </a:rPr>
              <a:t>本节实验所涉及的硬件平台和软件环境如下：</a:t>
            </a:r>
            <a:endParaRPr lang="zh-CN" altLang="en-US" sz="2400" b="1">
              <a:latin typeface="华文楷体" panose="02010600040101010101" charset="-122"/>
              <a:ea typeface="华文楷体" panose="02010600040101010101" charset="-122"/>
              <a:cs typeface="华文楷体" panose="02010600040101010101" charset="-122"/>
            </a:endParaRPr>
          </a:p>
          <a:p>
            <a:pPr indent="709295" algn="l" fontAlgn="auto">
              <a:buClrTx/>
              <a:buSzTx/>
              <a:buFontTx/>
            </a:pPr>
            <a:r>
              <a:rPr lang="zh-CN" altLang="en-US" sz="2400" b="1">
                <a:latin typeface="华文楷体" panose="02010600040101010101" charset="-122"/>
                <a:ea typeface="华文楷体" panose="02010600040101010101" charset="-122"/>
                <a:cs typeface="华文楷体" panose="02010600040101010101" charset="-122"/>
              </a:rPr>
              <a:t>• 硬件平台：硬件平台基于前述的 DLP 云平台环境。</a:t>
            </a:r>
            <a:endParaRPr lang="zh-CN" altLang="en-US" sz="2400" b="1">
              <a:latin typeface="华文楷体" panose="02010600040101010101" charset="-122"/>
              <a:ea typeface="华文楷体" panose="02010600040101010101" charset="-122"/>
              <a:cs typeface="华文楷体" panose="02010600040101010101" charset="-122"/>
            </a:endParaRPr>
          </a:p>
          <a:p>
            <a:pPr indent="709295" algn="l" fontAlgn="auto">
              <a:buClrTx/>
              <a:buSzTx/>
              <a:buFontTx/>
            </a:pPr>
            <a:r>
              <a:rPr lang="zh-CN" altLang="en-US" sz="2400" b="1">
                <a:latin typeface="华文楷体" panose="02010600040101010101" charset="-122"/>
                <a:ea typeface="华文楷体" panose="02010600040101010101" charset="-122"/>
                <a:cs typeface="华文楷体" panose="02010600040101010101" charset="-122"/>
              </a:rPr>
              <a:t>• 软件环境：所涉及的 DLP 软件开发模块包括编程框架 TensorFlow、高性能库 CNML、运行时库 CNRT、编程语言及编译器。</a:t>
            </a:r>
            <a:endParaRPr lang="zh-CN" altLang="en-US" sz="2400" b="1">
              <a:latin typeface="华文楷体" panose="02010600040101010101" charset="-122"/>
              <a:ea typeface="华文楷体" panose="02010600040101010101" charset="-122"/>
              <a:cs typeface="华文楷体" panose="02010600040101010101" charset="-122"/>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矩形 35"/>
          <p:cNvSpPr/>
          <p:nvPr/>
        </p:nvSpPr>
        <p:spPr>
          <a:xfrm>
            <a:off x="364490" y="238760"/>
            <a:ext cx="3159760" cy="417195"/>
          </a:xfrm>
          <a:prstGeom prst="rect">
            <a:avLst/>
          </a:prstGeom>
          <a:solidFill>
            <a:srgbClr val="FBFBFB"/>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37" name="文本框 36"/>
          <p:cNvSpPr txBox="1"/>
          <p:nvPr/>
        </p:nvSpPr>
        <p:spPr>
          <a:xfrm>
            <a:off x="422910" y="133985"/>
            <a:ext cx="4064000" cy="521970"/>
          </a:xfrm>
          <a:prstGeom prst="rect">
            <a:avLst/>
          </a:prstGeom>
          <a:noFill/>
        </p:spPr>
        <p:txBody>
          <a:bodyPr wrap="square" rtlCol="0">
            <a:spAutoFit/>
          </a:bodyPr>
          <a:lstStyle/>
          <a:p>
            <a:r>
              <a:rPr lang="zh-CN" altLang="en-US" sz="2800" b="1" dirty="0">
                <a:latin typeface="华文楷体" panose="02010600040101010101" charset="-122"/>
                <a:ea typeface="华文楷体" panose="02010600040101010101" charset="-122"/>
                <a:cs typeface="华文楷体" panose="02010600040101010101" charset="-122"/>
              </a:rPr>
              <a:t>文本识别：</a:t>
            </a:r>
            <a:r>
              <a:rPr lang="en-US" altLang="zh-CN" sz="2800" b="1" dirty="0">
                <a:latin typeface="华文楷体" panose="02010600040101010101" charset="-122"/>
                <a:ea typeface="华文楷体" panose="02010600040101010101" charset="-122"/>
                <a:cs typeface="华文楷体" panose="02010600040101010101" charset="-122"/>
              </a:rPr>
              <a:t>OCR-EAST</a:t>
            </a:r>
            <a:endParaRPr lang="zh-CN" altLang="en-US" sz="2800" b="1" dirty="0">
              <a:latin typeface="华文楷体" panose="02010600040101010101" charset="-122"/>
              <a:ea typeface="华文楷体" panose="02010600040101010101" charset="-122"/>
              <a:cs typeface="华文楷体" panose="02010600040101010101" charset="-122"/>
            </a:endParaRPr>
          </a:p>
        </p:txBody>
      </p:sp>
      <p:sp>
        <p:nvSpPr>
          <p:cNvPr id="38" name="文本框 37"/>
          <p:cNvSpPr txBox="1"/>
          <p:nvPr>
            <p:custDataLst>
              <p:tags r:id="rId1"/>
            </p:custDataLst>
          </p:nvPr>
        </p:nvSpPr>
        <p:spPr>
          <a:xfrm>
            <a:off x="179686" y="851790"/>
            <a:ext cx="4064000" cy="460375"/>
          </a:xfrm>
          <a:prstGeom prst="rect">
            <a:avLst/>
          </a:prstGeom>
          <a:noFill/>
        </p:spPr>
        <p:txBody>
          <a:bodyPr wrap="square" rtlCol="0">
            <a:spAutoFit/>
          </a:bodyPr>
          <a:lstStyle/>
          <a:p>
            <a:pPr algn="l">
              <a:buClrTx/>
              <a:buSzTx/>
              <a:buFontTx/>
            </a:pPr>
            <a:r>
              <a:rPr lang="zh-CN" altLang="en-US" sz="2400" b="1" dirty="0">
                <a:latin typeface="华文楷体" panose="02010600040101010101" charset="-122"/>
                <a:ea typeface="华文楷体" panose="02010600040101010101" charset="-122"/>
                <a:cs typeface="华文楷体" panose="02010600040101010101" charset="-122"/>
              </a:rPr>
              <a:t>运行截图：</a:t>
            </a:r>
            <a:endParaRPr lang="zh-CN" altLang="en-US" sz="2400" b="1" dirty="0">
              <a:latin typeface="华文楷体" panose="02010600040101010101" charset="-122"/>
              <a:ea typeface="华文楷体" panose="02010600040101010101" charset="-122"/>
              <a:cs typeface="华文楷体" panose="02010600040101010101" charset="-122"/>
            </a:endParaRPr>
          </a:p>
        </p:txBody>
      </p:sp>
      <p:pic>
        <p:nvPicPr>
          <p:cNvPr id="4" name="图片 3"/>
          <p:cNvPicPr>
            <a:picLocks noChangeAspect="1"/>
          </p:cNvPicPr>
          <p:nvPr/>
        </p:nvPicPr>
        <p:blipFill>
          <a:blip r:embed="rId2"/>
          <a:stretch>
            <a:fillRect/>
          </a:stretch>
        </p:blipFill>
        <p:spPr>
          <a:xfrm>
            <a:off x="297350" y="1443398"/>
            <a:ext cx="10469842" cy="2849470"/>
          </a:xfrm>
          <a:prstGeom prst="rect">
            <a:avLst/>
          </a:prstGeom>
        </p:spPr>
      </p:pic>
      <p:sp>
        <p:nvSpPr>
          <p:cNvPr id="8" name="文本框 7"/>
          <p:cNvSpPr txBox="1"/>
          <p:nvPr/>
        </p:nvSpPr>
        <p:spPr>
          <a:xfrm>
            <a:off x="364490" y="4571592"/>
            <a:ext cx="10195984" cy="1477328"/>
          </a:xfrm>
          <a:prstGeom prst="rect">
            <a:avLst/>
          </a:prstGeom>
          <a:noFill/>
        </p:spPr>
        <p:txBody>
          <a:bodyPr wrap="square">
            <a:spAutoFit/>
          </a:bodyPr>
          <a:lstStyle/>
          <a:p>
            <a:pPr algn="l">
              <a:buClrTx/>
              <a:buSzTx/>
              <a:buFontTx/>
            </a:pPr>
            <a:r>
              <a:rPr lang="zh-CN" altLang="en-US" sz="1800" b="1" dirty="0">
                <a:latin typeface="华文楷体" panose="02010600040101010101" charset="-122"/>
                <a:ea typeface="华文楷体" panose="02010600040101010101" charset="-122"/>
                <a:cs typeface="华文楷体" panose="02010600040101010101" charset="-122"/>
              </a:rPr>
              <a:t>实验心得：</a:t>
            </a:r>
            <a:endParaRPr lang="en-US" altLang="zh-CN" sz="1800" b="1" dirty="0">
              <a:latin typeface="华文楷体" panose="02010600040101010101" charset="-122"/>
              <a:ea typeface="华文楷体" panose="02010600040101010101" charset="-122"/>
              <a:cs typeface="华文楷体" panose="02010600040101010101" charset="-122"/>
            </a:endParaRPr>
          </a:p>
          <a:p>
            <a:pPr marL="342900" indent="-342900" algn="l">
              <a:buClrTx/>
              <a:buSzTx/>
              <a:buFontTx/>
              <a:buAutoNum type="arabicPeriod"/>
            </a:pPr>
            <a:r>
              <a:rPr lang="zh-CN" altLang="en-US" sz="1800" b="1" dirty="0">
                <a:latin typeface="华文楷体" panose="02010600040101010101" charset="-122"/>
                <a:ea typeface="华文楷体" panose="02010600040101010101" charset="-122"/>
                <a:cs typeface="华文楷体" panose="02010600040101010101" charset="-122"/>
              </a:rPr>
              <a:t>学习了</a:t>
            </a:r>
            <a:r>
              <a:rPr lang="en-US" altLang="zh-CN" sz="1800" b="1" dirty="0" err="1">
                <a:latin typeface="华文楷体" panose="02010600040101010101" charset="-122"/>
                <a:ea typeface="华文楷体" panose="02010600040101010101" charset="-122"/>
                <a:cs typeface="华文楷体" panose="02010600040101010101" charset="-122"/>
              </a:rPr>
              <a:t>Split+Sub+Concat</a:t>
            </a:r>
            <a:r>
              <a:rPr lang="zh-CN" altLang="en-US" sz="1800" b="1" dirty="0">
                <a:latin typeface="华文楷体" panose="02010600040101010101" charset="-122"/>
                <a:ea typeface="华文楷体" panose="02010600040101010101" charset="-122"/>
                <a:cs typeface="华文楷体" panose="02010600040101010101" charset="-122"/>
              </a:rPr>
              <a:t>合并算子的</a:t>
            </a:r>
            <a:r>
              <a:rPr lang="en-US" altLang="zh-CN" sz="1800" b="1" dirty="0">
                <a:latin typeface="华文楷体" panose="02010600040101010101" charset="-122"/>
                <a:ea typeface="华文楷体" panose="02010600040101010101" charset="-122"/>
                <a:cs typeface="华文楷体" panose="02010600040101010101" charset="-122"/>
              </a:rPr>
              <a:t>BCL</a:t>
            </a:r>
            <a:r>
              <a:rPr lang="zh-CN" altLang="en-US" sz="1800" b="1" dirty="0">
                <a:latin typeface="华文楷体" panose="02010600040101010101" charset="-122"/>
                <a:ea typeface="华文楷体" panose="02010600040101010101" charset="-122"/>
                <a:cs typeface="华文楷体" panose="02010600040101010101" charset="-122"/>
              </a:rPr>
              <a:t>实现。</a:t>
            </a:r>
            <a:endParaRPr lang="en-US" altLang="zh-CN" sz="1800" b="1" dirty="0">
              <a:latin typeface="华文楷体" panose="02010600040101010101" charset="-122"/>
              <a:ea typeface="华文楷体" panose="02010600040101010101" charset="-122"/>
              <a:cs typeface="华文楷体" panose="02010600040101010101" charset="-122"/>
            </a:endParaRPr>
          </a:p>
          <a:p>
            <a:pPr marL="342900" indent="-342900" algn="l">
              <a:buClrTx/>
              <a:buSzTx/>
              <a:buFontTx/>
              <a:buAutoNum type="arabicPeriod"/>
            </a:pPr>
            <a:r>
              <a:rPr lang="zh-CN" altLang="en-US" b="1" dirty="0">
                <a:latin typeface="华文楷体" panose="02010600040101010101" charset="-122"/>
                <a:ea typeface="华文楷体" panose="02010600040101010101" charset="-122"/>
                <a:cs typeface="华文楷体" panose="02010600040101010101" charset="-122"/>
              </a:rPr>
              <a:t>了解了</a:t>
            </a:r>
            <a:r>
              <a:rPr lang="en-US" altLang="zh-CN" b="1" dirty="0">
                <a:latin typeface="华文楷体" panose="02010600040101010101" charset="-122"/>
                <a:ea typeface="华文楷体" panose="02010600040101010101" charset="-122"/>
                <a:cs typeface="华文楷体" panose="02010600040101010101" charset="-122"/>
              </a:rPr>
              <a:t>EAST</a:t>
            </a:r>
            <a:r>
              <a:rPr lang="zh-CN" altLang="en-US" b="1" dirty="0">
                <a:latin typeface="华文楷体" panose="02010600040101010101" charset="-122"/>
                <a:ea typeface="华文楷体" panose="02010600040101010101" charset="-122"/>
                <a:cs typeface="华文楷体" panose="02010600040101010101" charset="-122"/>
              </a:rPr>
              <a:t>网络结果以及它相较于之前工作的</a:t>
            </a:r>
            <a:r>
              <a:rPr lang="en-US" altLang="zh-CN" b="1" dirty="0">
                <a:latin typeface="华文楷体" panose="02010600040101010101" charset="-122"/>
                <a:ea typeface="华文楷体" panose="02010600040101010101" charset="-122"/>
                <a:cs typeface="华文楷体" panose="02010600040101010101" charset="-122"/>
              </a:rPr>
              <a:t>novelty</a:t>
            </a:r>
            <a:r>
              <a:rPr lang="zh-CN" altLang="en-US" b="1" dirty="0">
                <a:latin typeface="华文楷体" panose="02010600040101010101" charset="-122"/>
                <a:ea typeface="华文楷体" panose="02010600040101010101" charset="-122"/>
                <a:cs typeface="华文楷体" panose="02010600040101010101" charset="-122"/>
              </a:rPr>
              <a:t>和</a:t>
            </a:r>
            <a:r>
              <a:rPr lang="en-US" altLang="zh-CN" b="1" dirty="0">
                <a:latin typeface="华文楷体" panose="02010600040101010101" charset="-122"/>
                <a:ea typeface="华文楷体" panose="02010600040101010101" charset="-122"/>
                <a:cs typeface="华文楷体" panose="02010600040101010101" charset="-122"/>
              </a:rPr>
              <a:t>insight</a:t>
            </a:r>
            <a:r>
              <a:rPr lang="zh-CN" altLang="en-US" b="1" dirty="0">
                <a:latin typeface="华文楷体" panose="02010600040101010101" charset="-122"/>
                <a:ea typeface="华文楷体" panose="02010600040101010101" charset="-122"/>
                <a:cs typeface="华文楷体" panose="02010600040101010101" charset="-122"/>
              </a:rPr>
              <a:t>：</a:t>
            </a:r>
            <a:r>
              <a:rPr lang="zh-CN" altLang="en-US" sz="1800" b="1" dirty="0">
                <a:latin typeface="楷体" panose="02010609060101010101" pitchFamily="49" charset="-122"/>
                <a:ea typeface="楷体" panose="02010609060101010101" pitchFamily="49" charset="-122"/>
                <a:cs typeface="华文楷体" panose="02010600040101010101" charset="-122"/>
              </a:rPr>
              <a:t>它提出了一个快速而准确的轻量级场景文本检测</a:t>
            </a:r>
            <a:r>
              <a:rPr lang="en-US" altLang="zh-CN" sz="1800" b="1" dirty="0">
                <a:latin typeface="楷体" panose="02010609060101010101" pitchFamily="49" charset="-122"/>
                <a:ea typeface="楷体" panose="02010609060101010101" pitchFamily="49" charset="-122"/>
                <a:cs typeface="华文楷体" panose="02010600040101010101" charset="-122"/>
              </a:rPr>
              <a:t>pipeline</a:t>
            </a:r>
            <a:r>
              <a:rPr lang="zh-CN" altLang="en-US" sz="1800" b="1" dirty="0">
                <a:latin typeface="楷体" panose="02010609060101010101" pitchFamily="49" charset="-122"/>
                <a:ea typeface="楷体" panose="02010609060101010101" pitchFamily="49" charset="-122"/>
                <a:cs typeface="华文楷体" panose="02010600040101010101" charset="-122"/>
              </a:rPr>
              <a:t>。效率和准确度都有所提升。</a:t>
            </a:r>
            <a:endParaRPr lang="en-US" altLang="zh-CN" sz="1800" b="1" dirty="0">
              <a:latin typeface="楷体" panose="02010609060101010101" pitchFamily="49" charset="-122"/>
              <a:ea typeface="楷体" panose="02010609060101010101" pitchFamily="49" charset="-122"/>
              <a:cs typeface="华文楷体" panose="02010600040101010101" charset="-122"/>
            </a:endParaRPr>
          </a:p>
          <a:p>
            <a:pPr marL="342900" indent="-342900" algn="l">
              <a:buClrTx/>
              <a:buSzTx/>
              <a:buFontTx/>
              <a:buAutoNum type="arabicPeriod"/>
            </a:pPr>
            <a:r>
              <a:rPr lang="zh-CN" altLang="en-US" b="1" dirty="0">
                <a:latin typeface="楷体" panose="02010609060101010101" pitchFamily="49" charset="-122"/>
                <a:ea typeface="楷体" panose="02010609060101010101" pitchFamily="49" charset="-122"/>
                <a:cs typeface="华文楷体" panose="02010600040101010101" charset="-122"/>
              </a:rPr>
              <a:t>学习了网络量化和</a:t>
            </a:r>
            <a:r>
              <a:rPr lang="zh-CN" altLang="en-US" sz="1800" b="1" i="0" dirty="0">
                <a:solidFill>
                  <a:srgbClr val="101214"/>
                </a:solidFill>
                <a:effectLst/>
                <a:latin typeface="华文楷体" panose="02010600040101010101" charset="-122"/>
                <a:ea typeface="华文楷体" panose="02010600040101010101" charset="-122"/>
              </a:rPr>
              <a:t>采用</a:t>
            </a:r>
            <a:r>
              <a:rPr lang="en-US" altLang="zh-CN" sz="1800" b="1" i="0" dirty="0">
                <a:solidFill>
                  <a:srgbClr val="101214"/>
                </a:solidFill>
                <a:effectLst/>
                <a:latin typeface="华文楷体" panose="02010600040101010101" charset="-122"/>
                <a:ea typeface="华文楷体" panose="02010600040101010101" charset="-122"/>
              </a:rPr>
              <a:t>DLP</a:t>
            </a:r>
            <a:r>
              <a:rPr lang="zh-CN" altLang="en-US" sz="1800" b="1" i="0" dirty="0">
                <a:solidFill>
                  <a:srgbClr val="101214"/>
                </a:solidFill>
                <a:effectLst/>
                <a:latin typeface="华文楷体" panose="02010600040101010101" charset="-122"/>
                <a:ea typeface="华文楷体" panose="02010600040101010101" charset="-122"/>
              </a:rPr>
              <a:t>的流式框架编写完整目标检测应用</a:t>
            </a:r>
            <a:r>
              <a:rPr lang="en-US" altLang="zh-CN" sz="1800" b="1" i="0" dirty="0">
                <a:solidFill>
                  <a:srgbClr val="101214"/>
                </a:solidFill>
                <a:effectLst/>
                <a:latin typeface="华文楷体" panose="02010600040101010101" charset="-122"/>
                <a:ea typeface="华文楷体" panose="02010600040101010101" charset="-122"/>
              </a:rPr>
              <a:t>,</a:t>
            </a:r>
            <a:r>
              <a:rPr lang="zh-CN" altLang="en-US" sz="1800" b="1" i="0" dirty="0">
                <a:solidFill>
                  <a:srgbClr val="101214"/>
                </a:solidFill>
                <a:effectLst/>
                <a:latin typeface="华文楷体" panose="02010600040101010101" charset="-122"/>
                <a:ea typeface="华文楷体" panose="02010600040101010101" charset="-122"/>
              </a:rPr>
              <a:t>基于离线模型进行部署的方法。</a:t>
            </a:r>
            <a:endParaRPr lang="zh-CN" altLang="en-US" sz="1800" b="1" dirty="0">
              <a:latin typeface="华文楷体" panose="02010600040101010101" charset="-122"/>
              <a:ea typeface="华文楷体" panose="02010600040101010101" charset="-122"/>
              <a:cs typeface="华文楷体" panose="02010600040101010101" charset="-122"/>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2085658" y="2579914"/>
            <a:ext cx="1856791" cy="1856791"/>
            <a:chOff x="1913029" y="3281641"/>
            <a:chExt cx="404883" cy="404883"/>
          </a:xfrm>
          <a:solidFill>
            <a:srgbClr val="FFFFFF"/>
          </a:solidFill>
        </p:grpSpPr>
        <p:sp>
          <p:nvSpPr>
            <p:cNvPr id="20" name="Freeform 10"/>
            <p:cNvSpPr/>
            <p:nvPr/>
          </p:nvSpPr>
          <p:spPr bwMode="auto">
            <a:xfrm>
              <a:off x="2091791" y="3454845"/>
              <a:ext cx="48470" cy="115617"/>
            </a:xfrm>
            <a:custGeom>
              <a:avLst/>
              <a:gdLst>
                <a:gd name="T0" fmla="*/ 61 w 105"/>
                <a:gd name="T1" fmla="*/ 209 h 250"/>
                <a:gd name="T2" fmla="*/ 44 w 105"/>
                <a:gd name="T3" fmla="*/ 209 h 250"/>
                <a:gd name="T4" fmla="*/ 44 w 105"/>
                <a:gd name="T5" fmla="*/ 24 h 250"/>
                <a:gd name="T6" fmla="*/ 26 w 105"/>
                <a:gd name="T7" fmla="*/ 0 h 250"/>
                <a:gd name="T8" fmla="*/ 5 w 105"/>
                <a:gd name="T9" fmla="*/ 24 h 250"/>
                <a:gd name="T10" fmla="*/ 1 w 105"/>
                <a:gd name="T11" fmla="*/ 190 h 250"/>
                <a:gd name="T12" fmla="*/ 53 w 105"/>
                <a:gd name="T13" fmla="*/ 250 h 250"/>
                <a:gd name="T14" fmla="*/ 104 w 105"/>
                <a:gd name="T15" fmla="*/ 190 h 250"/>
                <a:gd name="T16" fmla="*/ 101 w 105"/>
                <a:gd name="T17" fmla="*/ 24 h 250"/>
                <a:gd name="T18" fmla="*/ 80 w 105"/>
                <a:gd name="T19" fmla="*/ 0 h 250"/>
                <a:gd name="T20" fmla="*/ 61 w 105"/>
                <a:gd name="T21" fmla="*/ 24 h 250"/>
                <a:gd name="T22" fmla="*/ 61 w 105"/>
                <a:gd name="T23" fmla="*/ 209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5" h="250">
                  <a:moveTo>
                    <a:pt x="61" y="209"/>
                  </a:moveTo>
                  <a:cubicBezTo>
                    <a:pt x="44" y="209"/>
                    <a:pt x="44" y="209"/>
                    <a:pt x="44" y="209"/>
                  </a:cubicBezTo>
                  <a:cubicBezTo>
                    <a:pt x="44" y="147"/>
                    <a:pt x="44" y="86"/>
                    <a:pt x="44" y="24"/>
                  </a:cubicBezTo>
                  <a:cubicBezTo>
                    <a:pt x="44" y="11"/>
                    <a:pt x="42" y="1"/>
                    <a:pt x="26" y="0"/>
                  </a:cubicBezTo>
                  <a:cubicBezTo>
                    <a:pt x="14" y="0"/>
                    <a:pt x="5" y="8"/>
                    <a:pt x="5" y="24"/>
                  </a:cubicBezTo>
                  <a:cubicBezTo>
                    <a:pt x="4" y="79"/>
                    <a:pt x="2" y="135"/>
                    <a:pt x="1" y="190"/>
                  </a:cubicBezTo>
                  <a:cubicBezTo>
                    <a:pt x="0" y="223"/>
                    <a:pt x="16" y="250"/>
                    <a:pt x="53" y="250"/>
                  </a:cubicBezTo>
                  <a:cubicBezTo>
                    <a:pt x="89" y="250"/>
                    <a:pt x="105" y="223"/>
                    <a:pt x="104" y="190"/>
                  </a:cubicBezTo>
                  <a:cubicBezTo>
                    <a:pt x="103" y="135"/>
                    <a:pt x="102" y="79"/>
                    <a:pt x="101" y="24"/>
                  </a:cubicBezTo>
                  <a:cubicBezTo>
                    <a:pt x="100" y="8"/>
                    <a:pt x="91" y="0"/>
                    <a:pt x="80" y="0"/>
                  </a:cubicBezTo>
                  <a:cubicBezTo>
                    <a:pt x="64" y="1"/>
                    <a:pt x="61" y="11"/>
                    <a:pt x="61" y="24"/>
                  </a:cubicBezTo>
                  <a:cubicBezTo>
                    <a:pt x="61" y="86"/>
                    <a:pt x="61" y="147"/>
                    <a:pt x="61" y="20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11"/>
            <p:cNvSpPr>
              <a:spLocks noEditPoints="1"/>
            </p:cNvSpPr>
            <p:nvPr/>
          </p:nvSpPr>
          <p:spPr bwMode="auto">
            <a:xfrm>
              <a:off x="1955052" y="3375469"/>
              <a:ext cx="38687" cy="51806"/>
            </a:xfrm>
            <a:custGeom>
              <a:avLst/>
              <a:gdLst>
                <a:gd name="T0" fmla="*/ 14 w 84"/>
                <a:gd name="T1" fmla="*/ 87 h 112"/>
                <a:gd name="T2" fmla="*/ 6 w 84"/>
                <a:gd name="T3" fmla="*/ 87 h 112"/>
                <a:gd name="T4" fmla="*/ 1 w 84"/>
                <a:gd name="T5" fmla="*/ 92 h 112"/>
                <a:gd name="T6" fmla="*/ 7 w 84"/>
                <a:gd name="T7" fmla="*/ 104 h 112"/>
                <a:gd name="T8" fmla="*/ 39 w 84"/>
                <a:gd name="T9" fmla="*/ 111 h 112"/>
                <a:gd name="T10" fmla="*/ 43 w 84"/>
                <a:gd name="T11" fmla="*/ 101 h 112"/>
                <a:gd name="T12" fmla="*/ 27 w 84"/>
                <a:gd name="T13" fmla="*/ 94 h 112"/>
                <a:gd name="T14" fmla="*/ 21 w 84"/>
                <a:gd name="T15" fmla="*/ 66 h 112"/>
                <a:gd name="T16" fmla="*/ 29 w 84"/>
                <a:gd name="T17" fmla="*/ 41 h 112"/>
                <a:gd name="T18" fmla="*/ 35 w 84"/>
                <a:gd name="T19" fmla="*/ 43 h 112"/>
                <a:gd name="T20" fmla="*/ 40 w 84"/>
                <a:gd name="T21" fmla="*/ 58 h 112"/>
                <a:gd name="T22" fmla="*/ 38 w 84"/>
                <a:gd name="T23" fmla="*/ 61 h 112"/>
                <a:gd name="T24" fmla="*/ 30 w 84"/>
                <a:gd name="T25" fmla="*/ 60 h 112"/>
                <a:gd name="T26" fmla="*/ 28 w 84"/>
                <a:gd name="T27" fmla="*/ 67 h 112"/>
                <a:gd name="T28" fmla="*/ 36 w 84"/>
                <a:gd name="T29" fmla="*/ 70 h 112"/>
                <a:gd name="T30" fmla="*/ 41 w 84"/>
                <a:gd name="T31" fmla="*/ 70 h 112"/>
                <a:gd name="T32" fmla="*/ 40 w 84"/>
                <a:gd name="T33" fmla="*/ 80 h 112"/>
                <a:gd name="T34" fmla="*/ 40 w 84"/>
                <a:gd name="T35" fmla="*/ 86 h 112"/>
                <a:gd name="T36" fmla="*/ 48 w 84"/>
                <a:gd name="T37" fmla="*/ 87 h 112"/>
                <a:gd name="T38" fmla="*/ 49 w 84"/>
                <a:gd name="T39" fmla="*/ 74 h 112"/>
                <a:gd name="T40" fmla="*/ 53 w 84"/>
                <a:gd name="T41" fmla="*/ 62 h 112"/>
                <a:gd name="T42" fmla="*/ 62 w 84"/>
                <a:gd name="T43" fmla="*/ 59 h 112"/>
                <a:gd name="T44" fmla="*/ 71 w 84"/>
                <a:gd name="T45" fmla="*/ 46 h 112"/>
                <a:gd name="T46" fmla="*/ 76 w 84"/>
                <a:gd name="T47" fmla="*/ 18 h 112"/>
                <a:gd name="T48" fmla="*/ 79 w 84"/>
                <a:gd name="T49" fmla="*/ 8 h 112"/>
                <a:gd name="T50" fmla="*/ 41 w 84"/>
                <a:gd name="T51" fmla="*/ 8 h 112"/>
                <a:gd name="T52" fmla="*/ 17 w 84"/>
                <a:gd name="T53" fmla="*/ 43 h 112"/>
                <a:gd name="T54" fmla="*/ 12 w 84"/>
                <a:gd name="T55" fmla="*/ 75 h 112"/>
                <a:gd name="T56" fmla="*/ 14 w 84"/>
                <a:gd name="T57" fmla="*/ 87 h 112"/>
                <a:gd name="T58" fmla="*/ 47 w 84"/>
                <a:gd name="T59" fmla="*/ 58 h 112"/>
                <a:gd name="T60" fmla="*/ 47 w 84"/>
                <a:gd name="T61" fmla="*/ 58 h 112"/>
                <a:gd name="T62" fmla="*/ 46 w 84"/>
                <a:gd name="T63" fmla="*/ 60 h 112"/>
                <a:gd name="T64" fmla="*/ 45 w 84"/>
                <a:gd name="T65" fmla="*/ 42 h 112"/>
                <a:gd name="T66" fmla="*/ 37 w 84"/>
                <a:gd name="T67" fmla="*/ 37 h 112"/>
                <a:gd name="T68" fmla="*/ 32 w 84"/>
                <a:gd name="T69" fmla="*/ 38 h 112"/>
                <a:gd name="T70" fmla="*/ 39 w 84"/>
                <a:gd name="T71" fmla="*/ 25 h 112"/>
                <a:gd name="T72" fmla="*/ 58 w 84"/>
                <a:gd name="T73" fmla="*/ 11 h 112"/>
                <a:gd name="T74" fmla="*/ 60 w 84"/>
                <a:gd name="T75" fmla="*/ 30 h 112"/>
                <a:gd name="T76" fmla="*/ 59 w 84"/>
                <a:gd name="T77" fmla="*/ 49 h 112"/>
                <a:gd name="T78" fmla="*/ 52 w 84"/>
                <a:gd name="T79" fmla="*/ 52 h 112"/>
                <a:gd name="T80" fmla="*/ 47 w 84"/>
                <a:gd name="T81" fmla="*/ 5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84" h="112">
                  <a:moveTo>
                    <a:pt x="14" y="87"/>
                  </a:moveTo>
                  <a:cubicBezTo>
                    <a:pt x="13" y="88"/>
                    <a:pt x="9" y="85"/>
                    <a:pt x="6" y="87"/>
                  </a:cubicBezTo>
                  <a:cubicBezTo>
                    <a:pt x="3" y="88"/>
                    <a:pt x="2" y="90"/>
                    <a:pt x="1" y="92"/>
                  </a:cubicBezTo>
                  <a:cubicBezTo>
                    <a:pt x="0" y="94"/>
                    <a:pt x="1" y="100"/>
                    <a:pt x="7" y="104"/>
                  </a:cubicBezTo>
                  <a:cubicBezTo>
                    <a:pt x="13" y="108"/>
                    <a:pt x="34" y="112"/>
                    <a:pt x="39" y="111"/>
                  </a:cubicBezTo>
                  <a:cubicBezTo>
                    <a:pt x="43" y="111"/>
                    <a:pt x="46" y="102"/>
                    <a:pt x="43" y="101"/>
                  </a:cubicBezTo>
                  <a:cubicBezTo>
                    <a:pt x="39" y="100"/>
                    <a:pt x="30" y="98"/>
                    <a:pt x="27" y="94"/>
                  </a:cubicBezTo>
                  <a:cubicBezTo>
                    <a:pt x="25" y="89"/>
                    <a:pt x="21" y="82"/>
                    <a:pt x="21" y="66"/>
                  </a:cubicBezTo>
                  <a:cubicBezTo>
                    <a:pt x="21" y="51"/>
                    <a:pt x="27" y="43"/>
                    <a:pt x="29" y="41"/>
                  </a:cubicBezTo>
                  <a:cubicBezTo>
                    <a:pt x="31" y="40"/>
                    <a:pt x="34" y="42"/>
                    <a:pt x="35" y="43"/>
                  </a:cubicBezTo>
                  <a:cubicBezTo>
                    <a:pt x="35" y="44"/>
                    <a:pt x="40" y="57"/>
                    <a:pt x="40" y="58"/>
                  </a:cubicBezTo>
                  <a:cubicBezTo>
                    <a:pt x="41" y="59"/>
                    <a:pt x="41" y="62"/>
                    <a:pt x="38" y="61"/>
                  </a:cubicBezTo>
                  <a:cubicBezTo>
                    <a:pt x="35" y="59"/>
                    <a:pt x="32" y="58"/>
                    <a:pt x="30" y="60"/>
                  </a:cubicBezTo>
                  <a:cubicBezTo>
                    <a:pt x="27" y="62"/>
                    <a:pt x="25" y="64"/>
                    <a:pt x="28" y="67"/>
                  </a:cubicBezTo>
                  <a:cubicBezTo>
                    <a:pt x="31" y="71"/>
                    <a:pt x="34" y="70"/>
                    <a:pt x="36" y="70"/>
                  </a:cubicBezTo>
                  <a:cubicBezTo>
                    <a:pt x="38" y="69"/>
                    <a:pt x="42" y="68"/>
                    <a:pt x="41" y="70"/>
                  </a:cubicBezTo>
                  <a:cubicBezTo>
                    <a:pt x="40" y="72"/>
                    <a:pt x="40" y="80"/>
                    <a:pt x="40" y="80"/>
                  </a:cubicBezTo>
                  <a:cubicBezTo>
                    <a:pt x="40" y="80"/>
                    <a:pt x="37" y="84"/>
                    <a:pt x="40" y="86"/>
                  </a:cubicBezTo>
                  <a:cubicBezTo>
                    <a:pt x="43" y="89"/>
                    <a:pt x="48" y="89"/>
                    <a:pt x="48" y="87"/>
                  </a:cubicBezTo>
                  <a:cubicBezTo>
                    <a:pt x="48" y="84"/>
                    <a:pt x="48" y="77"/>
                    <a:pt x="49" y="74"/>
                  </a:cubicBezTo>
                  <a:cubicBezTo>
                    <a:pt x="49" y="70"/>
                    <a:pt x="51" y="63"/>
                    <a:pt x="53" y="62"/>
                  </a:cubicBezTo>
                  <a:cubicBezTo>
                    <a:pt x="56" y="61"/>
                    <a:pt x="58" y="62"/>
                    <a:pt x="62" y="59"/>
                  </a:cubicBezTo>
                  <a:cubicBezTo>
                    <a:pt x="66" y="56"/>
                    <a:pt x="71" y="50"/>
                    <a:pt x="71" y="46"/>
                  </a:cubicBezTo>
                  <a:cubicBezTo>
                    <a:pt x="71" y="42"/>
                    <a:pt x="74" y="21"/>
                    <a:pt x="76" y="18"/>
                  </a:cubicBezTo>
                  <a:cubicBezTo>
                    <a:pt x="79" y="15"/>
                    <a:pt x="84" y="13"/>
                    <a:pt x="79" y="8"/>
                  </a:cubicBezTo>
                  <a:cubicBezTo>
                    <a:pt x="73" y="2"/>
                    <a:pt x="52" y="0"/>
                    <a:pt x="41" y="8"/>
                  </a:cubicBezTo>
                  <a:cubicBezTo>
                    <a:pt x="31" y="16"/>
                    <a:pt x="22" y="28"/>
                    <a:pt x="17" y="43"/>
                  </a:cubicBezTo>
                  <a:cubicBezTo>
                    <a:pt x="11" y="59"/>
                    <a:pt x="11" y="67"/>
                    <a:pt x="12" y="75"/>
                  </a:cubicBezTo>
                  <a:cubicBezTo>
                    <a:pt x="14" y="83"/>
                    <a:pt x="16" y="86"/>
                    <a:pt x="14" y="87"/>
                  </a:cubicBezTo>
                  <a:close/>
                  <a:moveTo>
                    <a:pt x="47" y="58"/>
                  </a:moveTo>
                  <a:cubicBezTo>
                    <a:pt x="47" y="58"/>
                    <a:pt x="47" y="58"/>
                    <a:pt x="47" y="58"/>
                  </a:cubicBezTo>
                  <a:cubicBezTo>
                    <a:pt x="47" y="58"/>
                    <a:pt x="46" y="58"/>
                    <a:pt x="46" y="60"/>
                  </a:cubicBezTo>
                  <a:cubicBezTo>
                    <a:pt x="45" y="62"/>
                    <a:pt x="45" y="47"/>
                    <a:pt x="45" y="42"/>
                  </a:cubicBezTo>
                  <a:cubicBezTo>
                    <a:pt x="45" y="37"/>
                    <a:pt x="41" y="37"/>
                    <a:pt x="37" y="37"/>
                  </a:cubicBezTo>
                  <a:cubicBezTo>
                    <a:pt x="34" y="38"/>
                    <a:pt x="34" y="38"/>
                    <a:pt x="32" y="38"/>
                  </a:cubicBezTo>
                  <a:cubicBezTo>
                    <a:pt x="33" y="33"/>
                    <a:pt x="35" y="30"/>
                    <a:pt x="39" y="25"/>
                  </a:cubicBezTo>
                  <a:cubicBezTo>
                    <a:pt x="43" y="19"/>
                    <a:pt x="50" y="12"/>
                    <a:pt x="58" y="11"/>
                  </a:cubicBezTo>
                  <a:cubicBezTo>
                    <a:pt x="63" y="11"/>
                    <a:pt x="60" y="26"/>
                    <a:pt x="60" y="30"/>
                  </a:cubicBezTo>
                  <a:cubicBezTo>
                    <a:pt x="59" y="34"/>
                    <a:pt x="59" y="46"/>
                    <a:pt x="59" y="49"/>
                  </a:cubicBezTo>
                  <a:cubicBezTo>
                    <a:pt x="58" y="51"/>
                    <a:pt x="56" y="51"/>
                    <a:pt x="52" y="52"/>
                  </a:cubicBezTo>
                  <a:cubicBezTo>
                    <a:pt x="48" y="53"/>
                    <a:pt x="47" y="58"/>
                    <a:pt x="47"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 name="Freeform 12"/>
            <p:cNvSpPr/>
            <p:nvPr/>
          </p:nvSpPr>
          <p:spPr bwMode="auto">
            <a:xfrm>
              <a:off x="2035317" y="3326554"/>
              <a:ext cx="14897" cy="33574"/>
            </a:xfrm>
            <a:custGeom>
              <a:avLst/>
              <a:gdLst>
                <a:gd name="T0" fmla="*/ 4 w 32"/>
                <a:gd name="T1" fmla="*/ 1 h 73"/>
                <a:gd name="T2" fmla="*/ 2 w 32"/>
                <a:gd name="T3" fmla="*/ 10 h 73"/>
                <a:gd name="T4" fmla="*/ 11 w 32"/>
                <a:gd name="T5" fmla="*/ 23 h 73"/>
                <a:gd name="T6" fmla="*/ 20 w 32"/>
                <a:gd name="T7" fmla="*/ 54 h 73"/>
                <a:gd name="T8" fmla="*/ 21 w 32"/>
                <a:gd name="T9" fmla="*/ 64 h 73"/>
                <a:gd name="T10" fmla="*/ 27 w 32"/>
                <a:gd name="T11" fmla="*/ 72 h 73"/>
                <a:gd name="T12" fmla="*/ 30 w 32"/>
                <a:gd name="T13" fmla="*/ 62 h 73"/>
                <a:gd name="T14" fmla="*/ 21 w 32"/>
                <a:gd name="T15" fmla="*/ 32 h 73"/>
                <a:gd name="T16" fmla="*/ 16 w 32"/>
                <a:gd name="T17" fmla="*/ 16 h 73"/>
                <a:gd name="T18" fmla="*/ 12 w 32"/>
                <a:gd name="T19" fmla="*/ 7 h 73"/>
                <a:gd name="T20" fmla="*/ 4 w 32"/>
                <a:gd name="T21" fmla="*/ 1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73">
                  <a:moveTo>
                    <a:pt x="4" y="1"/>
                  </a:moveTo>
                  <a:cubicBezTo>
                    <a:pt x="1" y="3"/>
                    <a:pt x="0" y="5"/>
                    <a:pt x="2" y="10"/>
                  </a:cubicBezTo>
                  <a:cubicBezTo>
                    <a:pt x="5" y="15"/>
                    <a:pt x="9" y="14"/>
                    <a:pt x="11" y="23"/>
                  </a:cubicBezTo>
                  <a:cubicBezTo>
                    <a:pt x="14" y="33"/>
                    <a:pt x="19" y="51"/>
                    <a:pt x="20" y="54"/>
                  </a:cubicBezTo>
                  <a:cubicBezTo>
                    <a:pt x="22" y="57"/>
                    <a:pt x="21" y="62"/>
                    <a:pt x="21" y="64"/>
                  </a:cubicBezTo>
                  <a:cubicBezTo>
                    <a:pt x="21" y="66"/>
                    <a:pt x="23" y="73"/>
                    <a:pt x="27" y="72"/>
                  </a:cubicBezTo>
                  <a:cubicBezTo>
                    <a:pt x="32" y="71"/>
                    <a:pt x="30" y="65"/>
                    <a:pt x="30" y="62"/>
                  </a:cubicBezTo>
                  <a:cubicBezTo>
                    <a:pt x="29" y="59"/>
                    <a:pt x="23" y="36"/>
                    <a:pt x="21" y="32"/>
                  </a:cubicBezTo>
                  <a:cubicBezTo>
                    <a:pt x="19" y="28"/>
                    <a:pt x="16" y="20"/>
                    <a:pt x="16" y="16"/>
                  </a:cubicBezTo>
                  <a:cubicBezTo>
                    <a:pt x="15" y="13"/>
                    <a:pt x="15" y="10"/>
                    <a:pt x="12" y="7"/>
                  </a:cubicBezTo>
                  <a:cubicBezTo>
                    <a:pt x="9" y="3"/>
                    <a:pt x="7" y="0"/>
                    <a:pt x="4"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 name="Freeform 13"/>
            <p:cNvSpPr/>
            <p:nvPr/>
          </p:nvSpPr>
          <p:spPr bwMode="auto">
            <a:xfrm>
              <a:off x="2045544" y="3324108"/>
              <a:ext cx="11117" cy="20011"/>
            </a:xfrm>
            <a:custGeom>
              <a:avLst/>
              <a:gdLst>
                <a:gd name="T0" fmla="*/ 5 w 24"/>
                <a:gd name="T1" fmla="*/ 1 h 43"/>
                <a:gd name="T2" fmla="*/ 1 w 24"/>
                <a:gd name="T3" fmla="*/ 6 h 43"/>
                <a:gd name="T4" fmla="*/ 5 w 24"/>
                <a:gd name="T5" fmla="*/ 14 h 43"/>
                <a:gd name="T6" fmla="*/ 10 w 24"/>
                <a:gd name="T7" fmla="*/ 21 h 43"/>
                <a:gd name="T8" fmla="*/ 19 w 24"/>
                <a:gd name="T9" fmla="*/ 42 h 43"/>
                <a:gd name="T10" fmla="*/ 24 w 24"/>
                <a:gd name="T11" fmla="*/ 35 h 43"/>
                <a:gd name="T12" fmla="*/ 21 w 24"/>
                <a:gd name="T13" fmla="*/ 24 h 43"/>
                <a:gd name="T14" fmla="*/ 18 w 24"/>
                <a:gd name="T15" fmla="*/ 15 h 43"/>
                <a:gd name="T16" fmla="*/ 12 w 24"/>
                <a:gd name="T17" fmla="*/ 4 h 43"/>
                <a:gd name="T18" fmla="*/ 5 w 24"/>
                <a:gd name="T19" fmla="*/ 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43">
                  <a:moveTo>
                    <a:pt x="5" y="1"/>
                  </a:moveTo>
                  <a:cubicBezTo>
                    <a:pt x="3" y="2"/>
                    <a:pt x="1" y="3"/>
                    <a:pt x="1" y="6"/>
                  </a:cubicBezTo>
                  <a:cubicBezTo>
                    <a:pt x="0" y="8"/>
                    <a:pt x="4" y="12"/>
                    <a:pt x="5" y="14"/>
                  </a:cubicBezTo>
                  <a:cubicBezTo>
                    <a:pt x="7" y="16"/>
                    <a:pt x="9" y="19"/>
                    <a:pt x="10" y="21"/>
                  </a:cubicBezTo>
                  <a:cubicBezTo>
                    <a:pt x="11" y="24"/>
                    <a:pt x="17" y="41"/>
                    <a:pt x="19" y="42"/>
                  </a:cubicBezTo>
                  <a:cubicBezTo>
                    <a:pt x="22" y="43"/>
                    <a:pt x="24" y="40"/>
                    <a:pt x="24" y="35"/>
                  </a:cubicBezTo>
                  <a:cubicBezTo>
                    <a:pt x="24" y="31"/>
                    <a:pt x="23" y="25"/>
                    <a:pt x="21" y="24"/>
                  </a:cubicBezTo>
                  <a:cubicBezTo>
                    <a:pt x="19" y="22"/>
                    <a:pt x="18" y="19"/>
                    <a:pt x="18" y="15"/>
                  </a:cubicBezTo>
                  <a:cubicBezTo>
                    <a:pt x="18" y="11"/>
                    <a:pt x="15" y="7"/>
                    <a:pt x="12" y="4"/>
                  </a:cubicBezTo>
                  <a:cubicBezTo>
                    <a:pt x="10" y="0"/>
                    <a:pt x="6" y="1"/>
                    <a:pt x="5"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14"/>
            <p:cNvSpPr/>
            <p:nvPr/>
          </p:nvSpPr>
          <p:spPr bwMode="auto">
            <a:xfrm>
              <a:off x="2051547" y="3306988"/>
              <a:ext cx="23123" cy="45802"/>
            </a:xfrm>
            <a:custGeom>
              <a:avLst/>
              <a:gdLst>
                <a:gd name="T0" fmla="*/ 7 w 50"/>
                <a:gd name="T1" fmla="*/ 0 h 99"/>
                <a:gd name="T2" fmla="*/ 1 w 50"/>
                <a:gd name="T3" fmla="*/ 4 h 99"/>
                <a:gd name="T4" fmla="*/ 4 w 50"/>
                <a:gd name="T5" fmla="*/ 12 h 99"/>
                <a:gd name="T6" fmla="*/ 9 w 50"/>
                <a:gd name="T7" fmla="*/ 19 h 99"/>
                <a:gd name="T8" fmla="*/ 22 w 50"/>
                <a:gd name="T9" fmla="*/ 49 h 99"/>
                <a:gd name="T10" fmla="*/ 31 w 50"/>
                <a:gd name="T11" fmla="*/ 74 h 99"/>
                <a:gd name="T12" fmla="*/ 44 w 50"/>
                <a:gd name="T13" fmla="*/ 96 h 99"/>
                <a:gd name="T14" fmla="*/ 48 w 50"/>
                <a:gd name="T15" fmla="*/ 89 h 99"/>
                <a:gd name="T16" fmla="*/ 41 w 50"/>
                <a:gd name="T17" fmla="*/ 80 h 99"/>
                <a:gd name="T18" fmla="*/ 21 w 50"/>
                <a:gd name="T19" fmla="*/ 35 h 99"/>
                <a:gd name="T20" fmla="*/ 17 w 50"/>
                <a:gd name="T21" fmla="*/ 17 h 99"/>
                <a:gd name="T22" fmla="*/ 17 w 50"/>
                <a:gd name="T23" fmla="*/ 5 h 99"/>
                <a:gd name="T24" fmla="*/ 7 w 50"/>
                <a:gd name="T25" fmla="*/ 0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 h="99">
                  <a:moveTo>
                    <a:pt x="7" y="0"/>
                  </a:moveTo>
                  <a:cubicBezTo>
                    <a:pt x="5" y="0"/>
                    <a:pt x="2" y="2"/>
                    <a:pt x="1" y="4"/>
                  </a:cubicBezTo>
                  <a:cubicBezTo>
                    <a:pt x="0" y="5"/>
                    <a:pt x="1" y="9"/>
                    <a:pt x="4" y="12"/>
                  </a:cubicBezTo>
                  <a:cubicBezTo>
                    <a:pt x="7" y="14"/>
                    <a:pt x="8" y="17"/>
                    <a:pt x="9" y="19"/>
                  </a:cubicBezTo>
                  <a:cubicBezTo>
                    <a:pt x="9" y="22"/>
                    <a:pt x="19" y="43"/>
                    <a:pt x="22" y="49"/>
                  </a:cubicBezTo>
                  <a:cubicBezTo>
                    <a:pt x="24" y="55"/>
                    <a:pt x="28" y="66"/>
                    <a:pt x="31" y="74"/>
                  </a:cubicBezTo>
                  <a:cubicBezTo>
                    <a:pt x="35" y="81"/>
                    <a:pt x="40" y="94"/>
                    <a:pt x="44" y="96"/>
                  </a:cubicBezTo>
                  <a:cubicBezTo>
                    <a:pt x="48" y="99"/>
                    <a:pt x="50" y="92"/>
                    <a:pt x="48" y="89"/>
                  </a:cubicBezTo>
                  <a:cubicBezTo>
                    <a:pt x="45" y="85"/>
                    <a:pt x="45" y="87"/>
                    <a:pt x="41" y="80"/>
                  </a:cubicBezTo>
                  <a:cubicBezTo>
                    <a:pt x="37" y="74"/>
                    <a:pt x="22" y="37"/>
                    <a:pt x="21" y="35"/>
                  </a:cubicBezTo>
                  <a:cubicBezTo>
                    <a:pt x="20" y="32"/>
                    <a:pt x="17" y="21"/>
                    <a:pt x="17" y="17"/>
                  </a:cubicBezTo>
                  <a:cubicBezTo>
                    <a:pt x="17" y="14"/>
                    <a:pt x="19" y="9"/>
                    <a:pt x="17" y="5"/>
                  </a:cubicBezTo>
                  <a:cubicBezTo>
                    <a:pt x="16" y="2"/>
                    <a:pt x="9" y="0"/>
                    <a:pt x="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Freeform 15"/>
            <p:cNvSpPr/>
            <p:nvPr/>
          </p:nvSpPr>
          <p:spPr bwMode="auto">
            <a:xfrm>
              <a:off x="2182284" y="3342118"/>
              <a:ext cx="10450" cy="17120"/>
            </a:xfrm>
            <a:custGeom>
              <a:avLst/>
              <a:gdLst>
                <a:gd name="T0" fmla="*/ 1 w 23"/>
                <a:gd name="T1" fmla="*/ 12 h 37"/>
                <a:gd name="T2" fmla="*/ 13 w 23"/>
                <a:gd name="T3" fmla="*/ 36 h 37"/>
                <a:gd name="T4" fmla="*/ 21 w 23"/>
                <a:gd name="T5" fmla="*/ 23 h 37"/>
                <a:gd name="T6" fmla="*/ 7 w 23"/>
                <a:gd name="T7" fmla="*/ 6 h 37"/>
                <a:gd name="T8" fmla="*/ 1 w 23"/>
                <a:gd name="T9" fmla="*/ 12 h 37"/>
              </a:gdLst>
              <a:ahLst/>
              <a:cxnLst>
                <a:cxn ang="0">
                  <a:pos x="T0" y="T1"/>
                </a:cxn>
                <a:cxn ang="0">
                  <a:pos x="T2" y="T3"/>
                </a:cxn>
                <a:cxn ang="0">
                  <a:pos x="T4" y="T5"/>
                </a:cxn>
                <a:cxn ang="0">
                  <a:pos x="T6" y="T7"/>
                </a:cxn>
                <a:cxn ang="0">
                  <a:pos x="T8" y="T9"/>
                </a:cxn>
              </a:cxnLst>
              <a:rect l="0" t="0" r="r" b="b"/>
              <a:pathLst>
                <a:path w="23" h="37">
                  <a:moveTo>
                    <a:pt x="1" y="12"/>
                  </a:moveTo>
                  <a:cubicBezTo>
                    <a:pt x="1" y="18"/>
                    <a:pt x="4" y="35"/>
                    <a:pt x="13" y="36"/>
                  </a:cubicBezTo>
                  <a:cubicBezTo>
                    <a:pt x="22" y="37"/>
                    <a:pt x="23" y="26"/>
                    <a:pt x="21" y="23"/>
                  </a:cubicBezTo>
                  <a:cubicBezTo>
                    <a:pt x="19" y="19"/>
                    <a:pt x="7" y="6"/>
                    <a:pt x="7" y="6"/>
                  </a:cubicBezTo>
                  <a:cubicBezTo>
                    <a:pt x="2" y="0"/>
                    <a:pt x="0" y="8"/>
                    <a:pt x="1"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 name="Freeform 16"/>
            <p:cNvSpPr/>
            <p:nvPr/>
          </p:nvSpPr>
          <p:spPr bwMode="auto">
            <a:xfrm>
              <a:off x="2251877" y="3401705"/>
              <a:ext cx="41578" cy="29127"/>
            </a:xfrm>
            <a:custGeom>
              <a:avLst/>
              <a:gdLst>
                <a:gd name="T0" fmla="*/ 54 w 90"/>
                <a:gd name="T1" fmla="*/ 1 h 63"/>
                <a:gd name="T2" fmla="*/ 51 w 90"/>
                <a:gd name="T3" fmla="*/ 5 h 63"/>
                <a:gd name="T4" fmla="*/ 48 w 90"/>
                <a:gd name="T5" fmla="*/ 9 h 63"/>
                <a:gd name="T6" fmla="*/ 38 w 90"/>
                <a:gd name="T7" fmla="*/ 11 h 63"/>
                <a:gd name="T8" fmla="*/ 31 w 90"/>
                <a:gd name="T9" fmla="*/ 13 h 63"/>
                <a:gd name="T10" fmla="*/ 27 w 90"/>
                <a:gd name="T11" fmla="*/ 17 h 63"/>
                <a:gd name="T12" fmla="*/ 30 w 90"/>
                <a:gd name="T13" fmla="*/ 20 h 63"/>
                <a:gd name="T14" fmla="*/ 32 w 90"/>
                <a:gd name="T15" fmla="*/ 22 h 63"/>
                <a:gd name="T16" fmla="*/ 30 w 90"/>
                <a:gd name="T17" fmla="*/ 25 h 63"/>
                <a:gd name="T18" fmla="*/ 27 w 90"/>
                <a:gd name="T19" fmla="*/ 23 h 63"/>
                <a:gd name="T20" fmla="*/ 12 w 90"/>
                <a:gd name="T21" fmla="*/ 9 h 63"/>
                <a:gd name="T22" fmla="*/ 9 w 90"/>
                <a:gd name="T23" fmla="*/ 3 h 63"/>
                <a:gd name="T24" fmla="*/ 6 w 90"/>
                <a:gd name="T25" fmla="*/ 0 h 63"/>
                <a:gd name="T26" fmla="*/ 0 w 90"/>
                <a:gd name="T27" fmla="*/ 3 h 63"/>
                <a:gd name="T28" fmla="*/ 2 w 90"/>
                <a:gd name="T29" fmla="*/ 11 h 63"/>
                <a:gd name="T30" fmla="*/ 14 w 90"/>
                <a:gd name="T31" fmla="*/ 18 h 63"/>
                <a:gd name="T32" fmla="*/ 27 w 90"/>
                <a:gd name="T33" fmla="*/ 30 h 63"/>
                <a:gd name="T34" fmla="*/ 40 w 90"/>
                <a:gd name="T35" fmla="*/ 46 h 63"/>
                <a:gd name="T36" fmla="*/ 38 w 90"/>
                <a:gd name="T37" fmla="*/ 51 h 63"/>
                <a:gd name="T38" fmla="*/ 32 w 90"/>
                <a:gd name="T39" fmla="*/ 48 h 63"/>
                <a:gd name="T40" fmla="*/ 30 w 90"/>
                <a:gd name="T41" fmla="*/ 48 h 63"/>
                <a:gd name="T42" fmla="*/ 33 w 90"/>
                <a:gd name="T43" fmla="*/ 53 h 63"/>
                <a:gd name="T44" fmla="*/ 39 w 90"/>
                <a:gd name="T45" fmla="*/ 62 h 63"/>
                <a:gd name="T46" fmla="*/ 47 w 90"/>
                <a:gd name="T47" fmla="*/ 52 h 63"/>
                <a:gd name="T48" fmla="*/ 41 w 90"/>
                <a:gd name="T49" fmla="*/ 40 h 63"/>
                <a:gd name="T50" fmla="*/ 43 w 90"/>
                <a:gd name="T51" fmla="*/ 38 h 63"/>
                <a:gd name="T52" fmla="*/ 53 w 90"/>
                <a:gd name="T53" fmla="*/ 41 h 63"/>
                <a:gd name="T54" fmla="*/ 60 w 90"/>
                <a:gd name="T55" fmla="*/ 41 h 63"/>
                <a:gd name="T56" fmla="*/ 64 w 90"/>
                <a:gd name="T57" fmla="*/ 35 h 63"/>
                <a:gd name="T58" fmla="*/ 69 w 90"/>
                <a:gd name="T59" fmla="*/ 36 h 63"/>
                <a:gd name="T60" fmla="*/ 77 w 90"/>
                <a:gd name="T61" fmla="*/ 39 h 63"/>
                <a:gd name="T62" fmla="*/ 78 w 90"/>
                <a:gd name="T63" fmla="*/ 32 h 63"/>
                <a:gd name="T64" fmla="*/ 82 w 90"/>
                <a:gd name="T65" fmla="*/ 31 h 63"/>
                <a:gd name="T66" fmla="*/ 85 w 90"/>
                <a:gd name="T67" fmla="*/ 33 h 63"/>
                <a:gd name="T68" fmla="*/ 88 w 90"/>
                <a:gd name="T69" fmla="*/ 29 h 63"/>
                <a:gd name="T70" fmla="*/ 87 w 90"/>
                <a:gd name="T71" fmla="*/ 24 h 63"/>
                <a:gd name="T72" fmla="*/ 81 w 90"/>
                <a:gd name="T73" fmla="*/ 26 h 63"/>
                <a:gd name="T74" fmla="*/ 77 w 90"/>
                <a:gd name="T75" fmla="*/ 28 h 63"/>
                <a:gd name="T76" fmla="*/ 75 w 90"/>
                <a:gd name="T77" fmla="*/ 30 h 63"/>
                <a:gd name="T78" fmla="*/ 70 w 90"/>
                <a:gd name="T79" fmla="*/ 29 h 63"/>
                <a:gd name="T80" fmla="*/ 66 w 90"/>
                <a:gd name="T81" fmla="*/ 25 h 63"/>
                <a:gd name="T82" fmla="*/ 60 w 90"/>
                <a:gd name="T83" fmla="*/ 27 h 63"/>
                <a:gd name="T84" fmla="*/ 58 w 90"/>
                <a:gd name="T85" fmla="*/ 30 h 63"/>
                <a:gd name="T86" fmla="*/ 46 w 90"/>
                <a:gd name="T87" fmla="*/ 30 h 63"/>
                <a:gd name="T88" fmla="*/ 44 w 90"/>
                <a:gd name="T89" fmla="*/ 33 h 63"/>
                <a:gd name="T90" fmla="*/ 39 w 90"/>
                <a:gd name="T91" fmla="*/ 35 h 63"/>
                <a:gd name="T92" fmla="*/ 35 w 90"/>
                <a:gd name="T93" fmla="*/ 31 h 63"/>
                <a:gd name="T94" fmla="*/ 36 w 90"/>
                <a:gd name="T95" fmla="*/ 27 h 63"/>
                <a:gd name="T96" fmla="*/ 47 w 90"/>
                <a:gd name="T97" fmla="*/ 26 h 63"/>
                <a:gd name="T98" fmla="*/ 49 w 90"/>
                <a:gd name="T99" fmla="*/ 25 h 63"/>
                <a:gd name="T100" fmla="*/ 51 w 90"/>
                <a:gd name="T101" fmla="*/ 22 h 63"/>
                <a:gd name="T102" fmla="*/ 51 w 90"/>
                <a:gd name="T103" fmla="*/ 19 h 63"/>
                <a:gd name="T104" fmla="*/ 68 w 90"/>
                <a:gd name="T105" fmla="*/ 18 h 63"/>
                <a:gd name="T106" fmla="*/ 73 w 90"/>
                <a:gd name="T107" fmla="*/ 14 h 63"/>
                <a:gd name="T108" fmla="*/ 69 w 90"/>
                <a:gd name="T109" fmla="*/ 9 h 63"/>
                <a:gd name="T110" fmla="*/ 63 w 90"/>
                <a:gd name="T111" fmla="*/ 14 h 63"/>
                <a:gd name="T112" fmla="*/ 53 w 90"/>
                <a:gd name="T113" fmla="*/ 17 h 63"/>
                <a:gd name="T114" fmla="*/ 46 w 90"/>
                <a:gd name="T115" fmla="*/ 18 h 63"/>
                <a:gd name="T116" fmla="*/ 43 w 90"/>
                <a:gd name="T117" fmla="*/ 14 h 63"/>
                <a:gd name="T118" fmla="*/ 55 w 90"/>
                <a:gd name="T119" fmla="*/ 11 h 63"/>
                <a:gd name="T120" fmla="*/ 59 w 90"/>
                <a:gd name="T121" fmla="*/ 2 h 63"/>
                <a:gd name="T122" fmla="*/ 54 w 90"/>
                <a:gd name="T123" fmla="*/ 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90" h="63">
                  <a:moveTo>
                    <a:pt x="54" y="1"/>
                  </a:moveTo>
                  <a:cubicBezTo>
                    <a:pt x="53" y="1"/>
                    <a:pt x="52" y="3"/>
                    <a:pt x="51" y="5"/>
                  </a:cubicBezTo>
                  <a:cubicBezTo>
                    <a:pt x="50" y="6"/>
                    <a:pt x="49" y="8"/>
                    <a:pt x="48" y="9"/>
                  </a:cubicBezTo>
                  <a:cubicBezTo>
                    <a:pt x="47" y="9"/>
                    <a:pt x="40" y="10"/>
                    <a:pt x="38" y="11"/>
                  </a:cubicBezTo>
                  <a:cubicBezTo>
                    <a:pt x="37" y="11"/>
                    <a:pt x="32" y="12"/>
                    <a:pt x="31" y="13"/>
                  </a:cubicBezTo>
                  <a:cubicBezTo>
                    <a:pt x="30" y="15"/>
                    <a:pt x="27" y="17"/>
                    <a:pt x="27" y="17"/>
                  </a:cubicBezTo>
                  <a:cubicBezTo>
                    <a:pt x="27" y="17"/>
                    <a:pt x="27" y="20"/>
                    <a:pt x="30" y="20"/>
                  </a:cubicBezTo>
                  <a:cubicBezTo>
                    <a:pt x="32" y="20"/>
                    <a:pt x="32" y="22"/>
                    <a:pt x="32" y="22"/>
                  </a:cubicBezTo>
                  <a:cubicBezTo>
                    <a:pt x="32" y="22"/>
                    <a:pt x="31" y="26"/>
                    <a:pt x="30" y="25"/>
                  </a:cubicBezTo>
                  <a:cubicBezTo>
                    <a:pt x="29" y="24"/>
                    <a:pt x="29" y="25"/>
                    <a:pt x="27" y="23"/>
                  </a:cubicBezTo>
                  <a:cubicBezTo>
                    <a:pt x="25" y="22"/>
                    <a:pt x="12" y="9"/>
                    <a:pt x="12" y="9"/>
                  </a:cubicBezTo>
                  <a:cubicBezTo>
                    <a:pt x="12" y="9"/>
                    <a:pt x="9" y="5"/>
                    <a:pt x="9" y="3"/>
                  </a:cubicBezTo>
                  <a:cubicBezTo>
                    <a:pt x="8" y="2"/>
                    <a:pt x="8" y="0"/>
                    <a:pt x="6" y="0"/>
                  </a:cubicBezTo>
                  <a:cubicBezTo>
                    <a:pt x="4" y="0"/>
                    <a:pt x="1" y="1"/>
                    <a:pt x="0" y="3"/>
                  </a:cubicBezTo>
                  <a:cubicBezTo>
                    <a:pt x="0" y="4"/>
                    <a:pt x="0" y="8"/>
                    <a:pt x="2" y="11"/>
                  </a:cubicBezTo>
                  <a:cubicBezTo>
                    <a:pt x="5" y="14"/>
                    <a:pt x="11" y="16"/>
                    <a:pt x="14" y="18"/>
                  </a:cubicBezTo>
                  <a:cubicBezTo>
                    <a:pt x="20" y="22"/>
                    <a:pt x="24" y="26"/>
                    <a:pt x="27" y="30"/>
                  </a:cubicBezTo>
                  <a:cubicBezTo>
                    <a:pt x="30" y="33"/>
                    <a:pt x="38" y="41"/>
                    <a:pt x="40" y="46"/>
                  </a:cubicBezTo>
                  <a:cubicBezTo>
                    <a:pt x="41" y="50"/>
                    <a:pt x="40" y="51"/>
                    <a:pt x="38" y="51"/>
                  </a:cubicBezTo>
                  <a:cubicBezTo>
                    <a:pt x="37" y="51"/>
                    <a:pt x="34" y="49"/>
                    <a:pt x="32" y="48"/>
                  </a:cubicBezTo>
                  <a:cubicBezTo>
                    <a:pt x="31" y="47"/>
                    <a:pt x="30" y="48"/>
                    <a:pt x="30" y="48"/>
                  </a:cubicBezTo>
                  <a:cubicBezTo>
                    <a:pt x="30" y="48"/>
                    <a:pt x="30" y="49"/>
                    <a:pt x="33" y="53"/>
                  </a:cubicBezTo>
                  <a:cubicBezTo>
                    <a:pt x="35" y="56"/>
                    <a:pt x="37" y="62"/>
                    <a:pt x="39" y="62"/>
                  </a:cubicBezTo>
                  <a:cubicBezTo>
                    <a:pt x="40" y="63"/>
                    <a:pt x="48" y="58"/>
                    <a:pt x="47" y="52"/>
                  </a:cubicBezTo>
                  <a:cubicBezTo>
                    <a:pt x="45" y="47"/>
                    <a:pt x="42" y="41"/>
                    <a:pt x="41" y="40"/>
                  </a:cubicBezTo>
                  <a:cubicBezTo>
                    <a:pt x="40" y="39"/>
                    <a:pt x="41" y="37"/>
                    <a:pt x="43" y="38"/>
                  </a:cubicBezTo>
                  <a:cubicBezTo>
                    <a:pt x="46" y="39"/>
                    <a:pt x="49" y="41"/>
                    <a:pt x="53" y="41"/>
                  </a:cubicBezTo>
                  <a:cubicBezTo>
                    <a:pt x="57" y="41"/>
                    <a:pt x="59" y="43"/>
                    <a:pt x="60" y="41"/>
                  </a:cubicBezTo>
                  <a:cubicBezTo>
                    <a:pt x="61" y="39"/>
                    <a:pt x="64" y="36"/>
                    <a:pt x="64" y="35"/>
                  </a:cubicBezTo>
                  <a:cubicBezTo>
                    <a:pt x="64" y="34"/>
                    <a:pt x="67" y="34"/>
                    <a:pt x="69" y="36"/>
                  </a:cubicBezTo>
                  <a:cubicBezTo>
                    <a:pt x="71" y="39"/>
                    <a:pt x="75" y="41"/>
                    <a:pt x="77" y="39"/>
                  </a:cubicBezTo>
                  <a:cubicBezTo>
                    <a:pt x="78" y="36"/>
                    <a:pt x="76" y="33"/>
                    <a:pt x="78" y="32"/>
                  </a:cubicBezTo>
                  <a:cubicBezTo>
                    <a:pt x="80" y="32"/>
                    <a:pt x="81" y="30"/>
                    <a:pt x="82" y="31"/>
                  </a:cubicBezTo>
                  <a:cubicBezTo>
                    <a:pt x="83" y="33"/>
                    <a:pt x="84" y="34"/>
                    <a:pt x="85" y="33"/>
                  </a:cubicBezTo>
                  <a:cubicBezTo>
                    <a:pt x="86" y="32"/>
                    <a:pt x="87" y="31"/>
                    <a:pt x="88" y="29"/>
                  </a:cubicBezTo>
                  <a:cubicBezTo>
                    <a:pt x="90" y="27"/>
                    <a:pt x="89" y="24"/>
                    <a:pt x="87" y="24"/>
                  </a:cubicBezTo>
                  <a:cubicBezTo>
                    <a:pt x="85" y="25"/>
                    <a:pt x="83" y="25"/>
                    <a:pt x="81" y="26"/>
                  </a:cubicBezTo>
                  <a:cubicBezTo>
                    <a:pt x="80" y="26"/>
                    <a:pt x="78" y="26"/>
                    <a:pt x="77" y="28"/>
                  </a:cubicBezTo>
                  <a:cubicBezTo>
                    <a:pt x="76" y="29"/>
                    <a:pt x="76" y="30"/>
                    <a:pt x="75" y="30"/>
                  </a:cubicBezTo>
                  <a:cubicBezTo>
                    <a:pt x="73" y="30"/>
                    <a:pt x="72" y="30"/>
                    <a:pt x="70" y="29"/>
                  </a:cubicBezTo>
                  <a:cubicBezTo>
                    <a:pt x="68" y="27"/>
                    <a:pt x="68" y="26"/>
                    <a:pt x="66" y="25"/>
                  </a:cubicBezTo>
                  <a:cubicBezTo>
                    <a:pt x="64" y="25"/>
                    <a:pt x="60" y="26"/>
                    <a:pt x="60" y="27"/>
                  </a:cubicBezTo>
                  <a:cubicBezTo>
                    <a:pt x="60" y="28"/>
                    <a:pt x="61" y="30"/>
                    <a:pt x="58" y="30"/>
                  </a:cubicBezTo>
                  <a:cubicBezTo>
                    <a:pt x="55" y="31"/>
                    <a:pt x="47" y="29"/>
                    <a:pt x="46" y="30"/>
                  </a:cubicBezTo>
                  <a:cubicBezTo>
                    <a:pt x="44" y="31"/>
                    <a:pt x="46" y="33"/>
                    <a:pt x="44" y="33"/>
                  </a:cubicBezTo>
                  <a:cubicBezTo>
                    <a:pt x="42" y="34"/>
                    <a:pt x="40" y="36"/>
                    <a:pt x="39" y="35"/>
                  </a:cubicBezTo>
                  <a:cubicBezTo>
                    <a:pt x="37" y="34"/>
                    <a:pt x="35" y="31"/>
                    <a:pt x="35" y="31"/>
                  </a:cubicBezTo>
                  <a:cubicBezTo>
                    <a:pt x="35" y="31"/>
                    <a:pt x="33" y="27"/>
                    <a:pt x="36" y="27"/>
                  </a:cubicBezTo>
                  <a:cubicBezTo>
                    <a:pt x="40" y="27"/>
                    <a:pt x="46" y="26"/>
                    <a:pt x="47" y="26"/>
                  </a:cubicBezTo>
                  <a:cubicBezTo>
                    <a:pt x="48" y="26"/>
                    <a:pt x="50" y="26"/>
                    <a:pt x="49" y="25"/>
                  </a:cubicBezTo>
                  <a:cubicBezTo>
                    <a:pt x="49" y="23"/>
                    <a:pt x="52" y="24"/>
                    <a:pt x="51" y="22"/>
                  </a:cubicBezTo>
                  <a:cubicBezTo>
                    <a:pt x="50" y="21"/>
                    <a:pt x="49" y="20"/>
                    <a:pt x="51" y="19"/>
                  </a:cubicBezTo>
                  <a:cubicBezTo>
                    <a:pt x="53" y="19"/>
                    <a:pt x="63" y="19"/>
                    <a:pt x="68" y="18"/>
                  </a:cubicBezTo>
                  <a:cubicBezTo>
                    <a:pt x="73" y="18"/>
                    <a:pt x="73" y="16"/>
                    <a:pt x="73" y="14"/>
                  </a:cubicBezTo>
                  <a:cubicBezTo>
                    <a:pt x="74" y="12"/>
                    <a:pt x="70" y="9"/>
                    <a:pt x="69" y="9"/>
                  </a:cubicBezTo>
                  <a:cubicBezTo>
                    <a:pt x="67" y="10"/>
                    <a:pt x="65" y="13"/>
                    <a:pt x="63" y="14"/>
                  </a:cubicBezTo>
                  <a:cubicBezTo>
                    <a:pt x="61" y="15"/>
                    <a:pt x="53" y="17"/>
                    <a:pt x="53" y="17"/>
                  </a:cubicBezTo>
                  <a:cubicBezTo>
                    <a:pt x="52" y="17"/>
                    <a:pt x="47" y="18"/>
                    <a:pt x="46" y="18"/>
                  </a:cubicBezTo>
                  <a:cubicBezTo>
                    <a:pt x="44" y="18"/>
                    <a:pt x="39" y="14"/>
                    <a:pt x="43" y="14"/>
                  </a:cubicBezTo>
                  <a:cubicBezTo>
                    <a:pt x="48" y="14"/>
                    <a:pt x="53" y="12"/>
                    <a:pt x="55" y="11"/>
                  </a:cubicBezTo>
                  <a:cubicBezTo>
                    <a:pt x="57" y="9"/>
                    <a:pt x="59" y="3"/>
                    <a:pt x="59" y="2"/>
                  </a:cubicBezTo>
                  <a:cubicBezTo>
                    <a:pt x="59" y="1"/>
                    <a:pt x="55" y="1"/>
                    <a:pt x="54"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 name="Freeform 17"/>
            <p:cNvSpPr/>
            <p:nvPr/>
          </p:nvSpPr>
          <p:spPr bwMode="auto">
            <a:xfrm>
              <a:off x="2240315" y="3411488"/>
              <a:ext cx="24458" cy="18454"/>
            </a:xfrm>
            <a:custGeom>
              <a:avLst/>
              <a:gdLst>
                <a:gd name="T0" fmla="*/ 39 w 53"/>
                <a:gd name="T1" fmla="*/ 5 h 40"/>
                <a:gd name="T2" fmla="*/ 36 w 53"/>
                <a:gd name="T3" fmla="*/ 10 h 40"/>
                <a:gd name="T4" fmla="*/ 40 w 53"/>
                <a:gd name="T5" fmla="*/ 14 h 40"/>
                <a:gd name="T6" fmla="*/ 32 w 53"/>
                <a:gd name="T7" fmla="*/ 19 h 40"/>
                <a:gd name="T8" fmla="*/ 24 w 53"/>
                <a:gd name="T9" fmla="*/ 10 h 40"/>
                <a:gd name="T10" fmla="*/ 18 w 53"/>
                <a:gd name="T11" fmla="*/ 2 h 40"/>
                <a:gd name="T12" fmla="*/ 15 w 53"/>
                <a:gd name="T13" fmla="*/ 10 h 40"/>
                <a:gd name="T14" fmla="*/ 21 w 53"/>
                <a:gd name="T15" fmla="*/ 17 h 40"/>
                <a:gd name="T16" fmla="*/ 27 w 53"/>
                <a:gd name="T17" fmla="*/ 24 h 40"/>
                <a:gd name="T18" fmla="*/ 23 w 53"/>
                <a:gd name="T19" fmla="*/ 28 h 40"/>
                <a:gd name="T20" fmla="*/ 11 w 53"/>
                <a:gd name="T21" fmla="*/ 28 h 40"/>
                <a:gd name="T22" fmla="*/ 9 w 53"/>
                <a:gd name="T23" fmla="*/ 20 h 40"/>
                <a:gd name="T24" fmla="*/ 7 w 53"/>
                <a:gd name="T25" fmla="*/ 13 h 40"/>
                <a:gd name="T26" fmla="*/ 3 w 53"/>
                <a:gd name="T27" fmla="*/ 19 h 40"/>
                <a:gd name="T28" fmla="*/ 2 w 53"/>
                <a:gd name="T29" fmla="*/ 28 h 40"/>
                <a:gd name="T30" fmla="*/ 15 w 53"/>
                <a:gd name="T31" fmla="*/ 32 h 40"/>
                <a:gd name="T32" fmla="*/ 25 w 53"/>
                <a:gd name="T33" fmla="*/ 31 h 40"/>
                <a:gd name="T34" fmla="*/ 30 w 53"/>
                <a:gd name="T35" fmla="*/ 31 h 40"/>
                <a:gd name="T36" fmla="*/ 35 w 53"/>
                <a:gd name="T37" fmla="*/ 40 h 40"/>
                <a:gd name="T38" fmla="*/ 42 w 53"/>
                <a:gd name="T39" fmla="*/ 35 h 40"/>
                <a:gd name="T40" fmla="*/ 37 w 53"/>
                <a:gd name="T41" fmla="*/ 26 h 40"/>
                <a:gd name="T42" fmla="*/ 38 w 53"/>
                <a:gd name="T43" fmla="*/ 22 h 40"/>
                <a:gd name="T44" fmla="*/ 46 w 53"/>
                <a:gd name="T45" fmla="*/ 23 h 40"/>
                <a:gd name="T46" fmla="*/ 52 w 53"/>
                <a:gd name="T47" fmla="*/ 19 h 40"/>
                <a:gd name="T48" fmla="*/ 44 w 53"/>
                <a:gd name="T49" fmla="*/ 8 h 40"/>
                <a:gd name="T50" fmla="*/ 39 w 53"/>
                <a:gd name="T51" fmla="*/ 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3" h="40">
                  <a:moveTo>
                    <a:pt x="39" y="5"/>
                  </a:moveTo>
                  <a:cubicBezTo>
                    <a:pt x="36" y="6"/>
                    <a:pt x="35" y="8"/>
                    <a:pt x="36" y="10"/>
                  </a:cubicBezTo>
                  <a:cubicBezTo>
                    <a:pt x="36" y="12"/>
                    <a:pt x="40" y="12"/>
                    <a:pt x="40" y="14"/>
                  </a:cubicBezTo>
                  <a:cubicBezTo>
                    <a:pt x="41" y="18"/>
                    <a:pt x="34" y="19"/>
                    <a:pt x="32" y="19"/>
                  </a:cubicBezTo>
                  <a:cubicBezTo>
                    <a:pt x="32" y="19"/>
                    <a:pt x="25" y="11"/>
                    <a:pt x="24" y="10"/>
                  </a:cubicBezTo>
                  <a:cubicBezTo>
                    <a:pt x="23" y="8"/>
                    <a:pt x="20" y="0"/>
                    <a:pt x="18" y="2"/>
                  </a:cubicBezTo>
                  <a:cubicBezTo>
                    <a:pt x="15" y="3"/>
                    <a:pt x="13" y="7"/>
                    <a:pt x="15" y="10"/>
                  </a:cubicBezTo>
                  <a:cubicBezTo>
                    <a:pt x="16" y="13"/>
                    <a:pt x="19" y="14"/>
                    <a:pt x="21" y="17"/>
                  </a:cubicBezTo>
                  <a:cubicBezTo>
                    <a:pt x="24" y="20"/>
                    <a:pt x="27" y="23"/>
                    <a:pt x="27" y="24"/>
                  </a:cubicBezTo>
                  <a:cubicBezTo>
                    <a:pt x="27" y="25"/>
                    <a:pt x="25" y="27"/>
                    <a:pt x="23" y="28"/>
                  </a:cubicBezTo>
                  <a:cubicBezTo>
                    <a:pt x="20" y="29"/>
                    <a:pt x="12" y="29"/>
                    <a:pt x="11" y="28"/>
                  </a:cubicBezTo>
                  <a:cubicBezTo>
                    <a:pt x="10" y="26"/>
                    <a:pt x="9" y="22"/>
                    <a:pt x="9" y="20"/>
                  </a:cubicBezTo>
                  <a:cubicBezTo>
                    <a:pt x="9" y="17"/>
                    <a:pt x="10" y="11"/>
                    <a:pt x="7" y="13"/>
                  </a:cubicBezTo>
                  <a:cubicBezTo>
                    <a:pt x="4" y="15"/>
                    <a:pt x="5" y="17"/>
                    <a:pt x="3" y="19"/>
                  </a:cubicBezTo>
                  <a:cubicBezTo>
                    <a:pt x="2" y="20"/>
                    <a:pt x="0" y="26"/>
                    <a:pt x="2" y="28"/>
                  </a:cubicBezTo>
                  <a:cubicBezTo>
                    <a:pt x="4" y="30"/>
                    <a:pt x="9" y="33"/>
                    <a:pt x="15" y="32"/>
                  </a:cubicBezTo>
                  <a:cubicBezTo>
                    <a:pt x="21" y="32"/>
                    <a:pt x="23" y="31"/>
                    <a:pt x="25" y="31"/>
                  </a:cubicBezTo>
                  <a:cubicBezTo>
                    <a:pt x="27" y="31"/>
                    <a:pt x="30" y="29"/>
                    <a:pt x="30" y="31"/>
                  </a:cubicBezTo>
                  <a:cubicBezTo>
                    <a:pt x="30" y="33"/>
                    <a:pt x="32" y="40"/>
                    <a:pt x="35" y="40"/>
                  </a:cubicBezTo>
                  <a:cubicBezTo>
                    <a:pt x="38" y="40"/>
                    <a:pt x="42" y="38"/>
                    <a:pt x="42" y="35"/>
                  </a:cubicBezTo>
                  <a:cubicBezTo>
                    <a:pt x="41" y="32"/>
                    <a:pt x="37" y="26"/>
                    <a:pt x="37" y="26"/>
                  </a:cubicBezTo>
                  <a:cubicBezTo>
                    <a:pt x="37" y="26"/>
                    <a:pt x="36" y="21"/>
                    <a:pt x="38" y="22"/>
                  </a:cubicBezTo>
                  <a:cubicBezTo>
                    <a:pt x="40" y="22"/>
                    <a:pt x="43" y="23"/>
                    <a:pt x="46" y="23"/>
                  </a:cubicBezTo>
                  <a:cubicBezTo>
                    <a:pt x="48" y="23"/>
                    <a:pt x="53" y="22"/>
                    <a:pt x="52" y="19"/>
                  </a:cubicBezTo>
                  <a:cubicBezTo>
                    <a:pt x="50" y="16"/>
                    <a:pt x="45" y="10"/>
                    <a:pt x="44" y="8"/>
                  </a:cubicBezTo>
                  <a:cubicBezTo>
                    <a:pt x="43" y="7"/>
                    <a:pt x="41" y="4"/>
                    <a:pt x="39"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 name="Freeform 18"/>
            <p:cNvSpPr/>
            <p:nvPr/>
          </p:nvSpPr>
          <p:spPr bwMode="auto">
            <a:xfrm>
              <a:off x="2161829" y="3316326"/>
              <a:ext cx="38465" cy="33796"/>
            </a:xfrm>
            <a:custGeom>
              <a:avLst/>
              <a:gdLst>
                <a:gd name="T0" fmla="*/ 59 w 83"/>
                <a:gd name="T1" fmla="*/ 15 h 73"/>
                <a:gd name="T2" fmla="*/ 51 w 83"/>
                <a:gd name="T3" fmla="*/ 27 h 73"/>
                <a:gd name="T4" fmla="*/ 50 w 83"/>
                <a:gd name="T5" fmla="*/ 27 h 73"/>
                <a:gd name="T6" fmla="*/ 38 w 83"/>
                <a:gd name="T7" fmla="*/ 25 h 73"/>
                <a:gd name="T8" fmla="*/ 29 w 83"/>
                <a:gd name="T9" fmla="*/ 20 h 73"/>
                <a:gd name="T10" fmla="*/ 24 w 83"/>
                <a:gd name="T11" fmla="*/ 24 h 73"/>
                <a:gd name="T12" fmla="*/ 27 w 83"/>
                <a:gd name="T13" fmla="*/ 35 h 73"/>
                <a:gd name="T14" fmla="*/ 37 w 83"/>
                <a:gd name="T15" fmla="*/ 38 h 73"/>
                <a:gd name="T16" fmla="*/ 43 w 83"/>
                <a:gd name="T17" fmla="*/ 37 h 73"/>
                <a:gd name="T18" fmla="*/ 40 w 83"/>
                <a:gd name="T19" fmla="*/ 41 h 73"/>
                <a:gd name="T20" fmla="*/ 27 w 83"/>
                <a:gd name="T21" fmla="*/ 54 h 73"/>
                <a:gd name="T22" fmla="*/ 12 w 83"/>
                <a:gd name="T23" fmla="*/ 62 h 73"/>
                <a:gd name="T24" fmla="*/ 9 w 83"/>
                <a:gd name="T25" fmla="*/ 59 h 73"/>
                <a:gd name="T26" fmla="*/ 4 w 83"/>
                <a:gd name="T27" fmla="*/ 61 h 73"/>
                <a:gd name="T28" fmla="*/ 2 w 83"/>
                <a:gd name="T29" fmla="*/ 69 h 73"/>
                <a:gd name="T30" fmla="*/ 6 w 83"/>
                <a:gd name="T31" fmla="*/ 73 h 73"/>
                <a:gd name="T32" fmla="*/ 20 w 83"/>
                <a:gd name="T33" fmla="*/ 64 h 73"/>
                <a:gd name="T34" fmla="*/ 39 w 83"/>
                <a:gd name="T35" fmla="*/ 53 h 73"/>
                <a:gd name="T36" fmla="*/ 52 w 83"/>
                <a:gd name="T37" fmla="*/ 36 h 73"/>
                <a:gd name="T38" fmla="*/ 68 w 83"/>
                <a:gd name="T39" fmla="*/ 36 h 73"/>
                <a:gd name="T40" fmla="*/ 76 w 83"/>
                <a:gd name="T41" fmla="*/ 37 h 73"/>
                <a:gd name="T42" fmla="*/ 81 w 83"/>
                <a:gd name="T43" fmla="*/ 32 h 73"/>
                <a:gd name="T44" fmla="*/ 73 w 83"/>
                <a:gd name="T45" fmla="*/ 27 h 73"/>
                <a:gd name="T46" fmla="*/ 64 w 83"/>
                <a:gd name="T47" fmla="*/ 28 h 73"/>
                <a:gd name="T48" fmla="*/ 58 w 83"/>
                <a:gd name="T49" fmla="*/ 28 h 73"/>
                <a:gd name="T50" fmla="*/ 62 w 83"/>
                <a:gd name="T51" fmla="*/ 22 h 73"/>
                <a:gd name="T52" fmla="*/ 66 w 83"/>
                <a:gd name="T53" fmla="*/ 18 h 73"/>
                <a:gd name="T54" fmla="*/ 71 w 83"/>
                <a:gd name="T55" fmla="*/ 12 h 73"/>
                <a:gd name="T56" fmla="*/ 70 w 83"/>
                <a:gd name="T57" fmla="*/ 2 h 73"/>
                <a:gd name="T58" fmla="*/ 63 w 83"/>
                <a:gd name="T59" fmla="*/ 4 h 73"/>
                <a:gd name="T60" fmla="*/ 59 w 83"/>
                <a:gd name="T61" fmla="*/ 1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3" h="73">
                  <a:moveTo>
                    <a:pt x="59" y="15"/>
                  </a:moveTo>
                  <a:cubicBezTo>
                    <a:pt x="58" y="15"/>
                    <a:pt x="55" y="21"/>
                    <a:pt x="51" y="27"/>
                  </a:cubicBezTo>
                  <a:cubicBezTo>
                    <a:pt x="50" y="27"/>
                    <a:pt x="50" y="27"/>
                    <a:pt x="50" y="27"/>
                  </a:cubicBezTo>
                  <a:cubicBezTo>
                    <a:pt x="48" y="27"/>
                    <a:pt x="40" y="27"/>
                    <a:pt x="38" y="25"/>
                  </a:cubicBezTo>
                  <a:cubicBezTo>
                    <a:pt x="35" y="23"/>
                    <a:pt x="31" y="20"/>
                    <a:pt x="29" y="20"/>
                  </a:cubicBezTo>
                  <a:cubicBezTo>
                    <a:pt x="27" y="20"/>
                    <a:pt x="25" y="21"/>
                    <a:pt x="24" y="24"/>
                  </a:cubicBezTo>
                  <a:cubicBezTo>
                    <a:pt x="23" y="27"/>
                    <a:pt x="23" y="30"/>
                    <a:pt x="27" y="35"/>
                  </a:cubicBezTo>
                  <a:cubicBezTo>
                    <a:pt x="32" y="40"/>
                    <a:pt x="33" y="39"/>
                    <a:pt x="37" y="38"/>
                  </a:cubicBezTo>
                  <a:cubicBezTo>
                    <a:pt x="38" y="38"/>
                    <a:pt x="41" y="37"/>
                    <a:pt x="43" y="37"/>
                  </a:cubicBezTo>
                  <a:cubicBezTo>
                    <a:pt x="42" y="39"/>
                    <a:pt x="40" y="41"/>
                    <a:pt x="40" y="41"/>
                  </a:cubicBezTo>
                  <a:cubicBezTo>
                    <a:pt x="38" y="43"/>
                    <a:pt x="31" y="51"/>
                    <a:pt x="27" y="54"/>
                  </a:cubicBezTo>
                  <a:cubicBezTo>
                    <a:pt x="23" y="57"/>
                    <a:pt x="12" y="62"/>
                    <a:pt x="12" y="62"/>
                  </a:cubicBezTo>
                  <a:cubicBezTo>
                    <a:pt x="13" y="62"/>
                    <a:pt x="10" y="63"/>
                    <a:pt x="9" y="59"/>
                  </a:cubicBezTo>
                  <a:cubicBezTo>
                    <a:pt x="9" y="56"/>
                    <a:pt x="7" y="59"/>
                    <a:pt x="4" y="61"/>
                  </a:cubicBezTo>
                  <a:cubicBezTo>
                    <a:pt x="0" y="63"/>
                    <a:pt x="2" y="67"/>
                    <a:pt x="2" y="69"/>
                  </a:cubicBezTo>
                  <a:cubicBezTo>
                    <a:pt x="1" y="72"/>
                    <a:pt x="1" y="73"/>
                    <a:pt x="6" y="73"/>
                  </a:cubicBezTo>
                  <a:cubicBezTo>
                    <a:pt x="11" y="72"/>
                    <a:pt x="15" y="67"/>
                    <a:pt x="20" y="64"/>
                  </a:cubicBezTo>
                  <a:cubicBezTo>
                    <a:pt x="26" y="62"/>
                    <a:pt x="35" y="57"/>
                    <a:pt x="39" y="53"/>
                  </a:cubicBezTo>
                  <a:cubicBezTo>
                    <a:pt x="42" y="50"/>
                    <a:pt x="49" y="41"/>
                    <a:pt x="52" y="36"/>
                  </a:cubicBezTo>
                  <a:cubicBezTo>
                    <a:pt x="57" y="36"/>
                    <a:pt x="66" y="36"/>
                    <a:pt x="68" y="36"/>
                  </a:cubicBezTo>
                  <a:cubicBezTo>
                    <a:pt x="70" y="36"/>
                    <a:pt x="72" y="37"/>
                    <a:pt x="76" y="37"/>
                  </a:cubicBezTo>
                  <a:cubicBezTo>
                    <a:pt x="79" y="37"/>
                    <a:pt x="83" y="35"/>
                    <a:pt x="81" y="32"/>
                  </a:cubicBezTo>
                  <a:cubicBezTo>
                    <a:pt x="79" y="30"/>
                    <a:pt x="77" y="26"/>
                    <a:pt x="73" y="27"/>
                  </a:cubicBezTo>
                  <a:cubicBezTo>
                    <a:pt x="70" y="28"/>
                    <a:pt x="67" y="28"/>
                    <a:pt x="64" y="28"/>
                  </a:cubicBezTo>
                  <a:cubicBezTo>
                    <a:pt x="63" y="28"/>
                    <a:pt x="61" y="28"/>
                    <a:pt x="58" y="28"/>
                  </a:cubicBezTo>
                  <a:cubicBezTo>
                    <a:pt x="60" y="25"/>
                    <a:pt x="61" y="23"/>
                    <a:pt x="62" y="22"/>
                  </a:cubicBezTo>
                  <a:cubicBezTo>
                    <a:pt x="64" y="19"/>
                    <a:pt x="65" y="18"/>
                    <a:pt x="66" y="18"/>
                  </a:cubicBezTo>
                  <a:cubicBezTo>
                    <a:pt x="67" y="17"/>
                    <a:pt x="70" y="15"/>
                    <a:pt x="71" y="12"/>
                  </a:cubicBezTo>
                  <a:cubicBezTo>
                    <a:pt x="73" y="10"/>
                    <a:pt x="72" y="3"/>
                    <a:pt x="70" y="2"/>
                  </a:cubicBezTo>
                  <a:cubicBezTo>
                    <a:pt x="68" y="0"/>
                    <a:pt x="64" y="1"/>
                    <a:pt x="63" y="4"/>
                  </a:cubicBezTo>
                  <a:cubicBezTo>
                    <a:pt x="61" y="8"/>
                    <a:pt x="60" y="15"/>
                    <a:pt x="59"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 name="Freeform 19"/>
            <p:cNvSpPr/>
            <p:nvPr/>
          </p:nvSpPr>
          <p:spPr bwMode="auto">
            <a:xfrm>
              <a:off x="2048212" y="3377248"/>
              <a:ext cx="134961" cy="193659"/>
            </a:xfrm>
            <a:custGeom>
              <a:avLst/>
              <a:gdLst>
                <a:gd name="T0" fmla="*/ 146 w 292"/>
                <a:gd name="T1" fmla="*/ 24 h 419"/>
                <a:gd name="T2" fmla="*/ 142 w 292"/>
                <a:gd name="T3" fmla="*/ 24 h 419"/>
                <a:gd name="T4" fmla="*/ 127 w 292"/>
                <a:gd name="T5" fmla="*/ 6 h 419"/>
                <a:gd name="T6" fmla="*/ 108 w 292"/>
                <a:gd name="T7" fmla="*/ 7 h 419"/>
                <a:gd name="T8" fmla="*/ 93 w 292"/>
                <a:gd name="T9" fmla="*/ 0 h 419"/>
                <a:gd name="T10" fmla="*/ 108 w 292"/>
                <a:gd name="T11" fmla="*/ 21 h 419"/>
                <a:gd name="T12" fmla="*/ 123 w 292"/>
                <a:gd name="T13" fmla="*/ 22 h 419"/>
                <a:gd name="T14" fmla="*/ 136 w 292"/>
                <a:gd name="T15" fmla="*/ 24 h 419"/>
                <a:gd name="T16" fmla="*/ 96 w 292"/>
                <a:gd name="T17" fmla="*/ 49 h 419"/>
                <a:gd name="T18" fmla="*/ 89 w 292"/>
                <a:gd name="T19" fmla="*/ 116 h 419"/>
                <a:gd name="T20" fmla="*/ 65 w 292"/>
                <a:gd name="T21" fmla="*/ 116 h 419"/>
                <a:gd name="T22" fmla="*/ 38 w 292"/>
                <a:gd name="T23" fmla="*/ 154 h 419"/>
                <a:gd name="T24" fmla="*/ 28 w 292"/>
                <a:gd name="T25" fmla="*/ 334 h 419"/>
                <a:gd name="T26" fmla="*/ 0 w 292"/>
                <a:gd name="T27" fmla="*/ 419 h 419"/>
                <a:gd name="T28" fmla="*/ 33 w 292"/>
                <a:gd name="T29" fmla="*/ 419 h 419"/>
                <a:gd name="T30" fmla="*/ 49 w 292"/>
                <a:gd name="T31" fmla="*/ 397 h 419"/>
                <a:gd name="T32" fmla="*/ 40 w 292"/>
                <a:gd name="T33" fmla="*/ 419 h 419"/>
                <a:gd name="T34" fmla="*/ 69 w 292"/>
                <a:gd name="T35" fmla="*/ 419 h 419"/>
                <a:gd name="T36" fmla="*/ 76 w 292"/>
                <a:gd name="T37" fmla="*/ 383 h 419"/>
                <a:gd name="T38" fmla="*/ 85 w 292"/>
                <a:gd name="T39" fmla="*/ 181 h 419"/>
                <a:gd name="T40" fmla="*/ 98 w 292"/>
                <a:gd name="T41" fmla="*/ 164 h 419"/>
                <a:gd name="T42" fmla="*/ 141 w 292"/>
                <a:gd name="T43" fmla="*/ 164 h 419"/>
                <a:gd name="T44" fmla="*/ 141 w 292"/>
                <a:gd name="T45" fmla="*/ 75 h 419"/>
                <a:gd name="T46" fmla="*/ 123 w 292"/>
                <a:gd name="T47" fmla="*/ 52 h 419"/>
                <a:gd name="T48" fmla="*/ 146 w 292"/>
                <a:gd name="T49" fmla="*/ 29 h 419"/>
                <a:gd name="T50" fmla="*/ 169 w 292"/>
                <a:gd name="T51" fmla="*/ 52 h 419"/>
                <a:gd name="T52" fmla="*/ 151 w 292"/>
                <a:gd name="T53" fmla="*/ 75 h 419"/>
                <a:gd name="T54" fmla="*/ 151 w 292"/>
                <a:gd name="T55" fmla="*/ 164 h 419"/>
                <a:gd name="T56" fmla="*/ 195 w 292"/>
                <a:gd name="T57" fmla="*/ 164 h 419"/>
                <a:gd name="T58" fmla="*/ 207 w 292"/>
                <a:gd name="T59" fmla="*/ 181 h 419"/>
                <a:gd name="T60" fmla="*/ 216 w 292"/>
                <a:gd name="T61" fmla="*/ 383 h 419"/>
                <a:gd name="T62" fmla="*/ 224 w 292"/>
                <a:gd name="T63" fmla="*/ 419 h 419"/>
                <a:gd name="T64" fmla="*/ 252 w 292"/>
                <a:gd name="T65" fmla="*/ 419 h 419"/>
                <a:gd name="T66" fmla="*/ 243 w 292"/>
                <a:gd name="T67" fmla="*/ 397 h 419"/>
                <a:gd name="T68" fmla="*/ 259 w 292"/>
                <a:gd name="T69" fmla="*/ 419 h 419"/>
                <a:gd name="T70" fmla="*/ 292 w 292"/>
                <a:gd name="T71" fmla="*/ 419 h 419"/>
                <a:gd name="T72" fmla="*/ 265 w 292"/>
                <a:gd name="T73" fmla="*/ 334 h 419"/>
                <a:gd name="T74" fmla="*/ 254 w 292"/>
                <a:gd name="T75" fmla="*/ 154 h 419"/>
                <a:gd name="T76" fmla="*/ 227 w 292"/>
                <a:gd name="T77" fmla="*/ 116 h 419"/>
                <a:gd name="T78" fmla="*/ 204 w 292"/>
                <a:gd name="T79" fmla="*/ 116 h 419"/>
                <a:gd name="T80" fmla="*/ 197 w 292"/>
                <a:gd name="T81" fmla="*/ 49 h 419"/>
                <a:gd name="T82" fmla="*/ 156 w 292"/>
                <a:gd name="T83" fmla="*/ 24 h 419"/>
                <a:gd name="T84" fmla="*/ 170 w 292"/>
                <a:gd name="T85" fmla="*/ 22 h 419"/>
                <a:gd name="T86" fmla="*/ 184 w 292"/>
                <a:gd name="T87" fmla="*/ 21 h 419"/>
                <a:gd name="T88" fmla="*/ 200 w 292"/>
                <a:gd name="T89" fmla="*/ 0 h 419"/>
                <a:gd name="T90" fmla="*/ 185 w 292"/>
                <a:gd name="T91" fmla="*/ 7 h 419"/>
                <a:gd name="T92" fmla="*/ 166 w 292"/>
                <a:gd name="T93" fmla="*/ 6 h 419"/>
                <a:gd name="T94" fmla="*/ 151 w 292"/>
                <a:gd name="T95" fmla="*/ 24 h 419"/>
                <a:gd name="T96" fmla="*/ 146 w 292"/>
                <a:gd name="T97" fmla="*/ 24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92" h="419">
                  <a:moveTo>
                    <a:pt x="146" y="24"/>
                  </a:moveTo>
                  <a:cubicBezTo>
                    <a:pt x="145" y="24"/>
                    <a:pt x="143" y="24"/>
                    <a:pt x="142" y="24"/>
                  </a:cubicBezTo>
                  <a:cubicBezTo>
                    <a:pt x="141" y="16"/>
                    <a:pt x="136" y="7"/>
                    <a:pt x="127" y="6"/>
                  </a:cubicBezTo>
                  <a:cubicBezTo>
                    <a:pt x="120" y="6"/>
                    <a:pt x="115" y="7"/>
                    <a:pt x="108" y="7"/>
                  </a:cubicBezTo>
                  <a:cubicBezTo>
                    <a:pt x="101" y="7"/>
                    <a:pt x="96" y="4"/>
                    <a:pt x="93" y="0"/>
                  </a:cubicBezTo>
                  <a:cubicBezTo>
                    <a:pt x="95" y="10"/>
                    <a:pt x="97" y="20"/>
                    <a:pt x="108" y="21"/>
                  </a:cubicBezTo>
                  <a:cubicBezTo>
                    <a:pt x="113" y="22"/>
                    <a:pt x="118" y="22"/>
                    <a:pt x="123" y="22"/>
                  </a:cubicBezTo>
                  <a:cubicBezTo>
                    <a:pt x="130" y="22"/>
                    <a:pt x="134" y="23"/>
                    <a:pt x="136" y="24"/>
                  </a:cubicBezTo>
                  <a:cubicBezTo>
                    <a:pt x="118" y="26"/>
                    <a:pt x="101" y="33"/>
                    <a:pt x="96" y="49"/>
                  </a:cubicBezTo>
                  <a:cubicBezTo>
                    <a:pt x="91" y="64"/>
                    <a:pt x="92" y="100"/>
                    <a:pt x="89" y="116"/>
                  </a:cubicBezTo>
                  <a:cubicBezTo>
                    <a:pt x="81" y="116"/>
                    <a:pt x="73" y="116"/>
                    <a:pt x="65" y="116"/>
                  </a:cubicBezTo>
                  <a:cubicBezTo>
                    <a:pt x="45" y="116"/>
                    <a:pt x="39" y="133"/>
                    <a:pt x="38" y="154"/>
                  </a:cubicBezTo>
                  <a:cubicBezTo>
                    <a:pt x="35" y="214"/>
                    <a:pt x="31" y="274"/>
                    <a:pt x="28" y="334"/>
                  </a:cubicBezTo>
                  <a:cubicBezTo>
                    <a:pt x="25" y="381"/>
                    <a:pt x="15" y="403"/>
                    <a:pt x="0" y="419"/>
                  </a:cubicBezTo>
                  <a:cubicBezTo>
                    <a:pt x="11" y="419"/>
                    <a:pt x="22" y="419"/>
                    <a:pt x="33" y="419"/>
                  </a:cubicBezTo>
                  <a:cubicBezTo>
                    <a:pt x="38" y="415"/>
                    <a:pt x="41" y="409"/>
                    <a:pt x="49" y="397"/>
                  </a:cubicBezTo>
                  <a:cubicBezTo>
                    <a:pt x="46" y="408"/>
                    <a:pt x="43" y="414"/>
                    <a:pt x="40" y="419"/>
                  </a:cubicBezTo>
                  <a:cubicBezTo>
                    <a:pt x="50" y="419"/>
                    <a:pt x="59" y="419"/>
                    <a:pt x="69" y="419"/>
                  </a:cubicBezTo>
                  <a:cubicBezTo>
                    <a:pt x="74" y="408"/>
                    <a:pt x="75" y="396"/>
                    <a:pt x="76" y="383"/>
                  </a:cubicBezTo>
                  <a:cubicBezTo>
                    <a:pt x="79" y="316"/>
                    <a:pt x="82" y="248"/>
                    <a:pt x="85" y="181"/>
                  </a:cubicBezTo>
                  <a:cubicBezTo>
                    <a:pt x="85" y="170"/>
                    <a:pt x="89" y="164"/>
                    <a:pt x="98" y="164"/>
                  </a:cubicBezTo>
                  <a:cubicBezTo>
                    <a:pt x="112" y="164"/>
                    <a:pt x="127" y="164"/>
                    <a:pt x="141" y="164"/>
                  </a:cubicBezTo>
                  <a:cubicBezTo>
                    <a:pt x="141" y="134"/>
                    <a:pt x="141" y="104"/>
                    <a:pt x="141" y="75"/>
                  </a:cubicBezTo>
                  <a:cubicBezTo>
                    <a:pt x="131" y="72"/>
                    <a:pt x="123" y="63"/>
                    <a:pt x="123" y="52"/>
                  </a:cubicBezTo>
                  <a:cubicBezTo>
                    <a:pt x="123" y="39"/>
                    <a:pt x="133" y="29"/>
                    <a:pt x="146" y="29"/>
                  </a:cubicBezTo>
                  <a:cubicBezTo>
                    <a:pt x="159" y="29"/>
                    <a:pt x="169" y="39"/>
                    <a:pt x="169" y="52"/>
                  </a:cubicBezTo>
                  <a:cubicBezTo>
                    <a:pt x="169" y="63"/>
                    <a:pt x="162" y="72"/>
                    <a:pt x="151" y="75"/>
                  </a:cubicBezTo>
                  <a:cubicBezTo>
                    <a:pt x="151" y="104"/>
                    <a:pt x="151" y="134"/>
                    <a:pt x="151" y="164"/>
                  </a:cubicBezTo>
                  <a:cubicBezTo>
                    <a:pt x="166" y="164"/>
                    <a:pt x="180" y="164"/>
                    <a:pt x="195" y="164"/>
                  </a:cubicBezTo>
                  <a:cubicBezTo>
                    <a:pt x="203" y="164"/>
                    <a:pt x="207" y="170"/>
                    <a:pt x="207" y="181"/>
                  </a:cubicBezTo>
                  <a:cubicBezTo>
                    <a:pt x="210" y="248"/>
                    <a:pt x="213" y="316"/>
                    <a:pt x="216" y="383"/>
                  </a:cubicBezTo>
                  <a:cubicBezTo>
                    <a:pt x="217" y="396"/>
                    <a:pt x="218" y="408"/>
                    <a:pt x="224" y="419"/>
                  </a:cubicBezTo>
                  <a:cubicBezTo>
                    <a:pt x="233" y="419"/>
                    <a:pt x="243" y="419"/>
                    <a:pt x="252" y="419"/>
                  </a:cubicBezTo>
                  <a:cubicBezTo>
                    <a:pt x="249" y="414"/>
                    <a:pt x="246" y="408"/>
                    <a:pt x="243" y="397"/>
                  </a:cubicBezTo>
                  <a:cubicBezTo>
                    <a:pt x="251" y="409"/>
                    <a:pt x="255" y="415"/>
                    <a:pt x="259" y="419"/>
                  </a:cubicBezTo>
                  <a:cubicBezTo>
                    <a:pt x="270" y="419"/>
                    <a:pt x="281" y="419"/>
                    <a:pt x="292" y="419"/>
                  </a:cubicBezTo>
                  <a:cubicBezTo>
                    <a:pt x="277" y="403"/>
                    <a:pt x="267" y="381"/>
                    <a:pt x="265" y="334"/>
                  </a:cubicBezTo>
                  <a:cubicBezTo>
                    <a:pt x="262" y="274"/>
                    <a:pt x="258" y="214"/>
                    <a:pt x="254" y="154"/>
                  </a:cubicBezTo>
                  <a:cubicBezTo>
                    <a:pt x="253" y="133"/>
                    <a:pt x="247" y="116"/>
                    <a:pt x="227" y="116"/>
                  </a:cubicBezTo>
                  <a:cubicBezTo>
                    <a:pt x="219" y="116"/>
                    <a:pt x="211" y="116"/>
                    <a:pt x="204" y="116"/>
                  </a:cubicBezTo>
                  <a:cubicBezTo>
                    <a:pt x="200" y="100"/>
                    <a:pt x="202" y="64"/>
                    <a:pt x="197" y="49"/>
                  </a:cubicBezTo>
                  <a:cubicBezTo>
                    <a:pt x="191" y="33"/>
                    <a:pt x="174" y="26"/>
                    <a:pt x="156" y="24"/>
                  </a:cubicBezTo>
                  <a:cubicBezTo>
                    <a:pt x="159" y="23"/>
                    <a:pt x="163" y="22"/>
                    <a:pt x="170" y="22"/>
                  </a:cubicBezTo>
                  <a:cubicBezTo>
                    <a:pt x="174" y="22"/>
                    <a:pt x="180" y="22"/>
                    <a:pt x="184" y="21"/>
                  </a:cubicBezTo>
                  <a:cubicBezTo>
                    <a:pt x="195" y="20"/>
                    <a:pt x="198" y="10"/>
                    <a:pt x="200" y="0"/>
                  </a:cubicBezTo>
                  <a:cubicBezTo>
                    <a:pt x="197" y="4"/>
                    <a:pt x="192" y="7"/>
                    <a:pt x="185" y="7"/>
                  </a:cubicBezTo>
                  <a:cubicBezTo>
                    <a:pt x="177" y="7"/>
                    <a:pt x="173" y="6"/>
                    <a:pt x="166" y="6"/>
                  </a:cubicBezTo>
                  <a:cubicBezTo>
                    <a:pt x="156" y="7"/>
                    <a:pt x="152" y="16"/>
                    <a:pt x="151" y="24"/>
                  </a:cubicBezTo>
                  <a:cubicBezTo>
                    <a:pt x="149" y="24"/>
                    <a:pt x="148" y="24"/>
                    <a:pt x="146" y="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 name="Freeform 20"/>
            <p:cNvSpPr>
              <a:spLocks noEditPoints="1"/>
            </p:cNvSpPr>
            <p:nvPr/>
          </p:nvSpPr>
          <p:spPr bwMode="auto">
            <a:xfrm>
              <a:off x="1913029" y="3281641"/>
              <a:ext cx="404883" cy="404883"/>
            </a:xfrm>
            <a:custGeom>
              <a:avLst/>
              <a:gdLst>
                <a:gd name="T0" fmla="*/ 439 w 877"/>
                <a:gd name="T1" fmla="*/ 0 h 876"/>
                <a:gd name="T2" fmla="*/ 877 w 877"/>
                <a:gd name="T3" fmla="*/ 438 h 876"/>
                <a:gd name="T4" fmla="*/ 439 w 877"/>
                <a:gd name="T5" fmla="*/ 876 h 876"/>
                <a:gd name="T6" fmla="*/ 0 w 877"/>
                <a:gd name="T7" fmla="*/ 438 h 876"/>
                <a:gd name="T8" fmla="*/ 439 w 877"/>
                <a:gd name="T9" fmla="*/ 0 h 876"/>
                <a:gd name="T10" fmla="*/ 439 w 877"/>
                <a:gd name="T11" fmla="*/ 16 h 876"/>
                <a:gd name="T12" fmla="*/ 439 w 877"/>
                <a:gd name="T13" fmla="*/ 16 h 876"/>
                <a:gd name="T14" fmla="*/ 16 w 877"/>
                <a:gd name="T15" fmla="*/ 438 h 876"/>
                <a:gd name="T16" fmla="*/ 439 w 877"/>
                <a:gd name="T17" fmla="*/ 861 h 876"/>
                <a:gd name="T18" fmla="*/ 861 w 877"/>
                <a:gd name="T19" fmla="*/ 438 h 876"/>
                <a:gd name="T20" fmla="*/ 439 w 877"/>
                <a:gd name="T21" fmla="*/ 16 h 8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77" h="876">
                  <a:moveTo>
                    <a:pt x="439" y="0"/>
                  </a:moveTo>
                  <a:cubicBezTo>
                    <a:pt x="680" y="0"/>
                    <a:pt x="877" y="197"/>
                    <a:pt x="877" y="438"/>
                  </a:cubicBezTo>
                  <a:cubicBezTo>
                    <a:pt x="877" y="679"/>
                    <a:pt x="680" y="876"/>
                    <a:pt x="439" y="876"/>
                  </a:cubicBezTo>
                  <a:cubicBezTo>
                    <a:pt x="197" y="876"/>
                    <a:pt x="0" y="679"/>
                    <a:pt x="0" y="438"/>
                  </a:cubicBezTo>
                  <a:cubicBezTo>
                    <a:pt x="0" y="197"/>
                    <a:pt x="197" y="0"/>
                    <a:pt x="439" y="0"/>
                  </a:cubicBezTo>
                  <a:close/>
                  <a:moveTo>
                    <a:pt x="439" y="16"/>
                  </a:moveTo>
                  <a:cubicBezTo>
                    <a:pt x="439" y="16"/>
                    <a:pt x="439" y="16"/>
                    <a:pt x="439" y="16"/>
                  </a:cubicBezTo>
                  <a:cubicBezTo>
                    <a:pt x="206" y="16"/>
                    <a:pt x="16" y="205"/>
                    <a:pt x="16" y="438"/>
                  </a:cubicBezTo>
                  <a:cubicBezTo>
                    <a:pt x="16" y="671"/>
                    <a:pt x="206" y="861"/>
                    <a:pt x="439" y="861"/>
                  </a:cubicBezTo>
                  <a:cubicBezTo>
                    <a:pt x="671" y="861"/>
                    <a:pt x="861" y="671"/>
                    <a:pt x="861" y="438"/>
                  </a:cubicBezTo>
                  <a:cubicBezTo>
                    <a:pt x="861" y="205"/>
                    <a:pt x="671" y="16"/>
                    <a:pt x="439"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 name="Freeform 21"/>
            <p:cNvSpPr>
              <a:spLocks noEditPoints="1"/>
            </p:cNvSpPr>
            <p:nvPr/>
          </p:nvSpPr>
          <p:spPr bwMode="auto">
            <a:xfrm>
              <a:off x="1937931" y="3475300"/>
              <a:ext cx="354189" cy="186322"/>
            </a:xfrm>
            <a:custGeom>
              <a:avLst/>
              <a:gdLst>
                <a:gd name="T0" fmla="*/ 23 w 767"/>
                <a:gd name="T1" fmla="*/ 25 h 403"/>
                <a:gd name="T2" fmla="*/ 57 w 767"/>
                <a:gd name="T3" fmla="*/ 38 h 403"/>
                <a:gd name="T4" fmla="*/ 55 w 767"/>
                <a:gd name="T5" fmla="*/ 29 h 403"/>
                <a:gd name="T6" fmla="*/ 19 w 767"/>
                <a:gd name="T7" fmla="*/ 52 h 403"/>
                <a:gd name="T8" fmla="*/ 20 w 767"/>
                <a:gd name="T9" fmla="*/ 96 h 403"/>
                <a:gd name="T10" fmla="*/ 17 w 767"/>
                <a:gd name="T11" fmla="*/ 79 h 403"/>
                <a:gd name="T12" fmla="*/ 55 w 767"/>
                <a:gd name="T13" fmla="*/ 90 h 403"/>
                <a:gd name="T14" fmla="*/ 33 w 767"/>
                <a:gd name="T15" fmla="*/ 123 h 403"/>
                <a:gd name="T16" fmla="*/ 87 w 767"/>
                <a:gd name="T17" fmla="*/ 156 h 403"/>
                <a:gd name="T18" fmla="*/ 31 w 767"/>
                <a:gd name="T19" fmla="*/ 156 h 403"/>
                <a:gd name="T20" fmla="*/ 74 w 767"/>
                <a:gd name="T21" fmla="*/ 224 h 403"/>
                <a:gd name="T22" fmla="*/ 113 w 767"/>
                <a:gd name="T23" fmla="*/ 220 h 403"/>
                <a:gd name="T24" fmla="*/ 92 w 767"/>
                <a:gd name="T25" fmla="*/ 213 h 403"/>
                <a:gd name="T26" fmla="*/ 90 w 767"/>
                <a:gd name="T27" fmla="*/ 171 h 403"/>
                <a:gd name="T28" fmla="*/ 61 w 767"/>
                <a:gd name="T29" fmla="*/ 214 h 403"/>
                <a:gd name="T30" fmla="*/ 173 w 767"/>
                <a:gd name="T31" fmla="*/ 271 h 403"/>
                <a:gd name="T32" fmla="*/ 111 w 767"/>
                <a:gd name="T33" fmla="*/ 288 h 403"/>
                <a:gd name="T34" fmla="*/ 153 w 767"/>
                <a:gd name="T35" fmla="*/ 252 h 403"/>
                <a:gd name="T36" fmla="*/ 158 w 767"/>
                <a:gd name="T37" fmla="*/ 316 h 403"/>
                <a:gd name="T38" fmla="*/ 166 w 767"/>
                <a:gd name="T39" fmla="*/ 330 h 403"/>
                <a:gd name="T40" fmla="*/ 152 w 767"/>
                <a:gd name="T41" fmla="*/ 314 h 403"/>
                <a:gd name="T42" fmla="*/ 155 w 767"/>
                <a:gd name="T43" fmla="*/ 318 h 403"/>
                <a:gd name="T44" fmla="*/ 230 w 767"/>
                <a:gd name="T45" fmla="*/ 319 h 403"/>
                <a:gd name="T46" fmla="*/ 270 w 767"/>
                <a:gd name="T47" fmla="*/ 330 h 403"/>
                <a:gd name="T48" fmla="*/ 247 w 767"/>
                <a:gd name="T49" fmla="*/ 377 h 403"/>
                <a:gd name="T50" fmla="*/ 211 w 767"/>
                <a:gd name="T51" fmla="*/ 356 h 403"/>
                <a:gd name="T52" fmla="*/ 364 w 767"/>
                <a:gd name="T53" fmla="*/ 346 h 403"/>
                <a:gd name="T54" fmla="*/ 359 w 767"/>
                <a:gd name="T55" fmla="*/ 401 h 403"/>
                <a:gd name="T56" fmla="*/ 355 w 767"/>
                <a:gd name="T57" fmla="*/ 345 h 403"/>
                <a:gd name="T58" fmla="*/ 368 w 767"/>
                <a:gd name="T59" fmla="*/ 382 h 403"/>
                <a:gd name="T60" fmla="*/ 441 w 767"/>
                <a:gd name="T61" fmla="*/ 351 h 403"/>
                <a:gd name="T62" fmla="*/ 451 w 767"/>
                <a:gd name="T63" fmla="*/ 396 h 403"/>
                <a:gd name="T64" fmla="*/ 398 w 767"/>
                <a:gd name="T65" fmla="*/ 401 h 403"/>
                <a:gd name="T66" fmla="*/ 509 w 767"/>
                <a:gd name="T67" fmla="*/ 382 h 403"/>
                <a:gd name="T68" fmla="*/ 463 w 767"/>
                <a:gd name="T69" fmla="*/ 337 h 403"/>
                <a:gd name="T70" fmla="*/ 554 w 767"/>
                <a:gd name="T71" fmla="*/ 364 h 403"/>
                <a:gd name="T72" fmla="*/ 544 w 767"/>
                <a:gd name="T73" fmla="*/ 311 h 403"/>
                <a:gd name="T74" fmla="*/ 526 w 767"/>
                <a:gd name="T75" fmla="*/ 316 h 403"/>
                <a:gd name="T76" fmla="*/ 593 w 767"/>
                <a:gd name="T77" fmla="*/ 342 h 403"/>
                <a:gd name="T78" fmla="*/ 558 w 767"/>
                <a:gd name="T79" fmla="*/ 299 h 403"/>
                <a:gd name="T80" fmla="*/ 593 w 767"/>
                <a:gd name="T81" fmla="*/ 303 h 403"/>
                <a:gd name="T82" fmla="*/ 595 w 767"/>
                <a:gd name="T83" fmla="*/ 306 h 403"/>
                <a:gd name="T84" fmla="*/ 593 w 767"/>
                <a:gd name="T85" fmla="*/ 342 h 403"/>
                <a:gd name="T86" fmla="*/ 645 w 767"/>
                <a:gd name="T87" fmla="*/ 259 h 403"/>
                <a:gd name="T88" fmla="*/ 685 w 767"/>
                <a:gd name="T89" fmla="*/ 250 h 403"/>
                <a:gd name="T90" fmla="*/ 610 w 767"/>
                <a:gd name="T91" fmla="*/ 262 h 403"/>
                <a:gd name="T92" fmla="*/ 670 w 767"/>
                <a:gd name="T93" fmla="*/ 270 h 403"/>
                <a:gd name="T94" fmla="*/ 712 w 767"/>
                <a:gd name="T95" fmla="*/ 213 h 403"/>
                <a:gd name="T96" fmla="*/ 669 w 767"/>
                <a:gd name="T97" fmla="*/ 213 h 403"/>
                <a:gd name="T98" fmla="*/ 689 w 767"/>
                <a:gd name="T99" fmla="*/ 177 h 403"/>
                <a:gd name="T100" fmla="*/ 692 w 767"/>
                <a:gd name="T101" fmla="*/ 186 h 403"/>
                <a:gd name="T102" fmla="*/ 703 w 767"/>
                <a:gd name="T103" fmla="*/ 229 h 403"/>
                <a:gd name="T104" fmla="*/ 693 w 767"/>
                <a:gd name="T105" fmla="*/ 125 h 403"/>
                <a:gd name="T106" fmla="*/ 734 w 767"/>
                <a:gd name="T107" fmla="*/ 174 h 403"/>
                <a:gd name="T108" fmla="*/ 724 w 767"/>
                <a:gd name="T109" fmla="*/ 67 h 403"/>
                <a:gd name="T110" fmla="*/ 755 w 767"/>
                <a:gd name="T111" fmla="*/ 115 h 403"/>
                <a:gd name="T112" fmla="*/ 712 w 767"/>
                <a:gd name="T113" fmla="*/ 116 h 403"/>
                <a:gd name="T114" fmla="*/ 767 w 767"/>
                <a:gd name="T115" fmla="*/ 12 h 403"/>
                <a:gd name="T116" fmla="*/ 712 w 767"/>
                <a:gd name="T117" fmla="*/ 57 h 403"/>
                <a:gd name="T118" fmla="*/ 737 w 767"/>
                <a:gd name="T119" fmla="*/ 21 h 403"/>
                <a:gd name="T120" fmla="*/ 711 w 767"/>
                <a:gd name="T121" fmla="*/ 0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67" h="403">
                  <a:moveTo>
                    <a:pt x="0" y="7"/>
                  </a:moveTo>
                  <a:cubicBezTo>
                    <a:pt x="21" y="7"/>
                    <a:pt x="21" y="7"/>
                    <a:pt x="21" y="7"/>
                  </a:cubicBezTo>
                  <a:cubicBezTo>
                    <a:pt x="21" y="9"/>
                    <a:pt x="21" y="9"/>
                    <a:pt x="21" y="9"/>
                  </a:cubicBezTo>
                  <a:cubicBezTo>
                    <a:pt x="16" y="10"/>
                    <a:pt x="12" y="12"/>
                    <a:pt x="9" y="16"/>
                  </a:cubicBezTo>
                  <a:cubicBezTo>
                    <a:pt x="6" y="20"/>
                    <a:pt x="4" y="24"/>
                    <a:pt x="4" y="29"/>
                  </a:cubicBezTo>
                  <a:cubicBezTo>
                    <a:pt x="4" y="32"/>
                    <a:pt x="5" y="34"/>
                    <a:pt x="6" y="36"/>
                  </a:cubicBezTo>
                  <a:cubicBezTo>
                    <a:pt x="8" y="38"/>
                    <a:pt x="10" y="39"/>
                    <a:pt x="12" y="39"/>
                  </a:cubicBezTo>
                  <a:cubicBezTo>
                    <a:pt x="16" y="39"/>
                    <a:pt x="19" y="34"/>
                    <a:pt x="23" y="25"/>
                  </a:cubicBezTo>
                  <a:cubicBezTo>
                    <a:pt x="23" y="25"/>
                    <a:pt x="23" y="25"/>
                    <a:pt x="23" y="25"/>
                  </a:cubicBezTo>
                  <a:cubicBezTo>
                    <a:pt x="23" y="25"/>
                    <a:pt x="24" y="24"/>
                    <a:pt x="24" y="23"/>
                  </a:cubicBezTo>
                  <a:cubicBezTo>
                    <a:pt x="27" y="16"/>
                    <a:pt x="29" y="12"/>
                    <a:pt x="32" y="10"/>
                  </a:cubicBezTo>
                  <a:cubicBezTo>
                    <a:pt x="34" y="9"/>
                    <a:pt x="35" y="8"/>
                    <a:pt x="36" y="8"/>
                  </a:cubicBezTo>
                  <a:cubicBezTo>
                    <a:pt x="38" y="7"/>
                    <a:pt x="39" y="7"/>
                    <a:pt x="41" y="7"/>
                  </a:cubicBezTo>
                  <a:cubicBezTo>
                    <a:pt x="46" y="7"/>
                    <a:pt x="50" y="9"/>
                    <a:pt x="54" y="12"/>
                  </a:cubicBezTo>
                  <a:cubicBezTo>
                    <a:pt x="57" y="16"/>
                    <a:pt x="59" y="21"/>
                    <a:pt x="59" y="27"/>
                  </a:cubicBezTo>
                  <a:cubicBezTo>
                    <a:pt x="59" y="31"/>
                    <a:pt x="58" y="34"/>
                    <a:pt x="57" y="38"/>
                  </a:cubicBezTo>
                  <a:cubicBezTo>
                    <a:pt x="56" y="41"/>
                    <a:pt x="55" y="43"/>
                    <a:pt x="55" y="44"/>
                  </a:cubicBezTo>
                  <a:cubicBezTo>
                    <a:pt x="55" y="44"/>
                    <a:pt x="56" y="45"/>
                    <a:pt x="56" y="45"/>
                  </a:cubicBezTo>
                  <a:cubicBezTo>
                    <a:pt x="57" y="46"/>
                    <a:pt x="58" y="46"/>
                    <a:pt x="59" y="46"/>
                  </a:cubicBezTo>
                  <a:cubicBezTo>
                    <a:pt x="59" y="48"/>
                    <a:pt x="59" y="48"/>
                    <a:pt x="59" y="48"/>
                  </a:cubicBezTo>
                  <a:cubicBezTo>
                    <a:pt x="41" y="49"/>
                    <a:pt x="41" y="49"/>
                    <a:pt x="41" y="49"/>
                  </a:cubicBezTo>
                  <a:cubicBezTo>
                    <a:pt x="41" y="47"/>
                    <a:pt x="41" y="47"/>
                    <a:pt x="41" y="47"/>
                  </a:cubicBezTo>
                  <a:cubicBezTo>
                    <a:pt x="46" y="46"/>
                    <a:pt x="49" y="44"/>
                    <a:pt x="52" y="40"/>
                  </a:cubicBezTo>
                  <a:cubicBezTo>
                    <a:pt x="54" y="37"/>
                    <a:pt x="56" y="33"/>
                    <a:pt x="55" y="29"/>
                  </a:cubicBezTo>
                  <a:cubicBezTo>
                    <a:pt x="55" y="26"/>
                    <a:pt x="55" y="24"/>
                    <a:pt x="53" y="22"/>
                  </a:cubicBezTo>
                  <a:cubicBezTo>
                    <a:pt x="52" y="20"/>
                    <a:pt x="50" y="20"/>
                    <a:pt x="48" y="20"/>
                  </a:cubicBezTo>
                  <a:cubicBezTo>
                    <a:pt x="45" y="20"/>
                    <a:pt x="42" y="23"/>
                    <a:pt x="40" y="30"/>
                  </a:cubicBezTo>
                  <a:cubicBezTo>
                    <a:pt x="39" y="31"/>
                    <a:pt x="39" y="31"/>
                    <a:pt x="39" y="31"/>
                  </a:cubicBezTo>
                  <a:cubicBezTo>
                    <a:pt x="37" y="36"/>
                    <a:pt x="36" y="40"/>
                    <a:pt x="35" y="42"/>
                  </a:cubicBezTo>
                  <a:cubicBezTo>
                    <a:pt x="33" y="44"/>
                    <a:pt x="32" y="46"/>
                    <a:pt x="31" y="47"/>
                  </a:cubicBezTo>
                  <a:cubicBezTo>
                    <a:pt x="30" y="48"/>
                    <a:pt x="28" y="49"/>
                    <a:pt x="26" y="50"/>
                  </a:cubicBezTo>
                  <a:cubicBezTo>
                    <a:pt x="24" y="51"/>
                    <a:pt x="22" y="52"/>
                    <a:pt x="19" y="52"/>
                  </a:cubicBezTo>
                  <a:cubicBezTo>
                    <a:pt x="14" y="52"/>
                    <a:pt x="9" y="50"/>
                    <a:pt x="6" y="46"/>
                  </a:cubicBezTo>
                  <a:cubicBezTo>
                    <a:pt x="2" y="42"/>
                    <a:pt x="1" y="37"/>
                    <a:pt x="1" y="30"/>
                  </a:cubicBezTo>
                  <a:cubicBezTo>
                    <a:pt x="0" y="27"/>
                    <a:pt x="1" y="23"/>
                    <a:pt x="2" y="19"/>
                  </a:cubicBezTo>
                  <a:cubicBezTo>
                    <a:pt x="3" y="15"/>
                    <a:pt x="4" y="13"/>
                    <a:pt x="4" y="13"/>
                  </a:cubicBezTo>
                  <a:cubicBezTo>
                    <a:pt x="4" y="12"/>
                    <a:pt x="4" y="11"/>
                    <a:pt x="3" y="10"/>
                  </a:cubicBezTo>
                  <a:cubicBezTo>
                    <a:pt x="2" y="10"/>
                    <a:pt x="1" y="10"/>
                    <a:pt x="0" y="9"/>
                  </a:cubicBezTo>
                  <a:cubicBezTo>
                    <a:pt x="0" y="7"/>
                    <a:pt x="0" y="7"/>
                    <a:pt x="0" y="7"/>
                  </a:cubicBezTo>
                  <a:close/>
                  <a:moveTo>
                    <a:pt x="20" y="96"/>
                  </a:moveTo>
                  <a:cubicBezTo>
                    <a:pt x="20" y="96"/>
                    <a:pt x="20" y="96"/>
                    <a:pt x="20" y="96"/>
                  </a:cubicBezTo>
                  <a:cubicBezTo>
                    <a:pt x="17" y="96"/>
                    <a:pt x="15" y="97"/>
                    <a:pt x="14" y="99"/>
                  </a:cubicBezTo>
                  <a:cubicBezTo>
                    <a:pt x="13" y="100"/>
                    <a:pt x="13" y="102"/>
                    <a:pt x="13" y="104"/>
                  </a:cubicBezTo>
                  <a:cubicBezTo>
                    <a:pt x="11" y="105"/>
                    <a:pt x="11" y="105"/>
                    <a:pt x="11" y="105"/>
                  </a:cubicBezTo>
                  <a:cubicBezTo>
                    <a:pt x="6" y="74"/>
                    <a:pt x="6" y="74"/>
                    <a:pt x="6" y="74"/>
                  </a:cubicBezTo>
                  <a:cubicBezTo>
                    <a:pt x="8" y="73"/>
                    <a:pt x="8" y="73"/>
                    <a:pt x="8" y="73"/>
                  </a:cubicBezTo>
                  <a:cubicBezTo>
                    <a:pt x="8" y="76"/>
                    <a:pt x="9" y="77"/>
                    <a:pt x="10" y="78"/>
                  </a:cubicBezTo>
                  <a:cubicBezTo>
                    <a:pt x="12" y="79"/>
                    <a:pt x="14" y="79"/>
                    <a:pt x="17" y="79"/>
                  </a:cubicBezTo>
                  <a:cubicBezTo>
                    <a:pt x="52" y="73"/>
                    <a:pt x="52" y="73"/>
                    <a:pt x="52" y="73"/>
                  </a:cubicBezTo>
                  <a:cubicBezTo>
                    <a:pt x="55" y="72"/>
                    <a:pt x="56" y="71"/>
                    <a:pt x="57" y="70"/>
                  </a:cubicBezTo>
                  <a:cubicBezTo>
                    <a:pt x="58" y="69"/>
                    <a:pt x="59" y="67"/>
                    <a:pt x="58" y="64"/>
                  </a:cubicBezTo>
                  <a:cubicBezTo>
                    <a:pt x="60" y="64"/>
                    <a:pt x="60" y="64"/>
                    <a:pt x="60" y="64"/>
                  </a:cubicBezTo>
                  <a:cubicBezTo>
                    <a:pt x="66" y="95"/>
                    <a:pt x="66" y="95"/>
                    <a:pt x="66" y="95"/>
                  </a:cubicBezTo>
                  <a:cubicBezTo>
                    <a:pt x="64" y="95"/>
                    <a:pt x="64" y="95"/>
                    <a:pt x="64" y="95"/>
                  </a:cubicBezTo>
                  <a:cubicBezTo>
                    <a:pt x="63" y="93"/>
                    <a:pt x="62" y="91"/>
                    <a:pt x="61" y="90"/>
                  </a:cubicBezTo>
                  <a:cubicBezTo>
                    <a:pt x="60" y="89"/>
                    <a:pt x="58" y="89"/>
                    <a:pt x="55" y="90"/>
                  </a:cubicBezTo>
                  <a:cubicBezTo>
                    <a:pt x="20" y="96"/>
                    <a:pt x="20" y="96"/>
                    <a:pt x="20" y="96"/>
                  </a:cubicBezTo>
                  <a:close/>
                  <a:moveTo>
                    <a:pt x="45" y="171"/>
                  </a:moveTo>
                  <a:cubicBezTo>
                    <a:pt x="45" y="171"/>
                    <a:pt x="45" y="171"/>
                    <a:pt x="45" y="171"/>
                  </a:cubicBezTo>
                  <a:cubicBezTo>
                    <a:pt x="40" y="170"/>
                    <a:pt x="36" y="168"/>
                    <a:pt x="32" y="165"/>
                  </a:cubicBezTo>
                  <a:cubicBezTo>
                    <a:pt x="29" y="162"/>
                    <a:pt x="26" y="158"/>
                    <a:pt x="25" y="153"/>
                  </a:cubicBezTo>
                  <a:cubicBezTo>
                    <a:pt x="24" y="149"/>
                    <a:pt x="23" y="146"/>
                    <a:pt x="23" y="142"/>
                  </a:cubicBezTo>
                  <a:cubicBezTo>
                    <a:pt x="24" y="139"/>
                    <a:pt x="25" y="135"/>
                    <a:pt x="26" y="132"/>
                  </a:cubicBezTo>
                  <a:cubicBezTo>
                    <a:pt x="28" y="128"/>
                    <a:pt x="30" y="125"/>
                    <a:pt x="33" y="123"/>
                  </a:cubicBezTo>
                  <a:cubicBezTo>
                    <a:pt x="36" y="120"/>
                    <a:pt x="40" y="118"/>
                    <a:pt x="44" y="117"/>
                  </a:cubicBezTo>
                  <a:cubicBezTo>
                    <a:pt x="53" y="114"/>
                    <a:pt x="60" y="115"/>
                    <a:pt x="67" y="118"/>
                  </a:cubicBezTo>
                  <a:cubicBezTo>
                    <a:pt x="73" y="121"/>
                    <a:pt x="78" y="127"/>
                    <a:pt x="81" y="135"/>
                  </a:cubicBezTo>
                  <a:cubicBezTo>
                    <a:pt x="82" y="139"/>
                    <a:pt x="82" y="142"/>
                    <a:pt x="82" y="146"/>
                  </a:cubicBezTo>
                  <a:cubicBezTo>
                    <a:pt x="82" y="150"/>
                    <a:pt x="82" y="152"/>
                    <a:pt x="82" y="152"/>
                  </a:cubicBezTo>
                  <a:cubicBezTo>
                    <a:pt x="83" y="153"/>
                    <a:pt x="83" y="153"/>
                    <a:pt x="84" y="153"/>
                  </a:cubicBezTo>
                  <a:cubicBezTo>
                    <a:pt x="84" y="154"/>
                    <a:pt x="85" y="154"/>
                    <a:pt x="86" y="154"/>
                  </a:cubicBezTo>
                  <a:cubicBezTo>
                    <a:pt x="87" y="156"/>
                    <a:pt x="87" y="156"/>
                    <a:pt x="87" y="156"/>
                  </a:cubicBezTo>
                  <a:cubicBezTo>
                    <a:pt x="70" y="161"/>
                    <a:pt x="70" y="161"/>
                    <a:pt x="70" y="161"/>
                  </a:cubicBezTo>
                  <a:cubicBezTo>
                    <a:pt x="69" y="159"/>
                    <a:pt x="69" y="159"/>
                    <a:pt x="69" y="159"/>
                  </a:cubicBezTo>
                  <a:cubicBezTo>
                    <a:pt x="73" y="157"/>
                    <a:pt x="76" y="155"/>
                    <a:pt x="78" y="151"/>
                  </a:cubicBezTo>
                  <a:cubicBezTo>
                    <a:pt x="79" y="148"/>
                    <a:pt x="79" y="145"/>
                    <a:pt x="78" y="141"/>
                  </a:cubicBezTo>
                  <a:cubicBezTo>
                    <a:pt x="77" y="136"/>
                    <a:pt x="73" y="133"/>
                    <a:pt x="69" y="132"/>
                  </a:cubicBezTo>
                  <a:cubicBezTo>
                    <a:pt x="64" y="131"/>
                    <a:pt x="58" y="132"/>
                    <a:pt x="51" y="134"/>
                  </a:cubicBezTo>
                  <a:cubicBezTo>
                    <a:pt x="43" y="137"/>
                    <a:pt x="37" y="140"/>
                    <a:pt x="34" y="144"/>
                  </a:cubicBezTo>
                  <a:cubicBezTo>
                    <a:pt x="31" y="147"/>
                    <a:pt x="30" y="151"/>
                    <a:pt x="31" y="156"/>
                  </a:cubicBezTo>
                  <a:cubicBezTo>
                    <a:pt x="32" y="159"/>
                    <a:pt x="34" y="161"/>
                    <a:pt x="36" y="163"/>
                  </a:cubicBezTo>
                  <a:cubicBezTo>
                    <a:pt x="39" y="165"/>
                    <a:pt x="42" y="167"/>
                    <a:pt x="46" y="168"/>
                  </a:cubicBezTo>
                  <a:cubicBezTo>
                    <a:pt x="45" y="171"/>
                    <a:pt x="45" y="171"/>
                    <a:pt x="45" y="171"/>
                  </a:cubicBezTo>
                  <a:close/>
                  <a:moveTo>
                    <a:pt x="65" y="209"/>
                  </a:moveTo>
                  <a:cubicBezTo>
                    <a:pt x="65" y="209"/>
                    <a:pt x="65" y="209"/>
                    <a:pt x="65" y="209"/>
                  </a:cubicBezTo>
                  <a:cubicBezTo>
                    <a:pt x="79" y="201"/>
                    <a:pt x="79" y="201"/>
                    <a:pt x="79" y="201"/>
                  </a:cubicBezTo>
                  <a:cubicBezTo>
                    <a:pt x="88" y="215"/>
                    <a:pt x="88" y="215"/>
                    <a:pt x="88" y="215"/>
                  </a:cubicBezTo>
                  <a:cubicBezTo>
                    <a:pt x="74" y="224"/>
                    <a:pt x="74" y="224"/>
                    <a:pt x="74" y="224"/>
                  </a:cubicBezTo>
                  <a:cubicBezTo>
                    <a:pt x="71" y="225"/>
                    <a:pt x="69" y="226"/>
                    <a:pt x="68" y="226"/>
                  </a:cubicBezTo>
                  <a:cubicBezTo>
                    <a:pt x="66" y="225"/>
                    <a:pt x="65" y="224"/>
                    <a:pt x="63" y="222"/>
                  </a:cubicBezTo>
                  <a:cubicBezTo>
                    <a:pt x="62" y="223"/>
                    <a:pt x="62" y="223"/>
                    <a:pt x="62" y="223"/>
                  </a:cubicBezTo>
                  <a:cubicBezTo>
                    <a:pt x="78" y="250"/>
                    <a:pt x="78" y="250"/>
                    <a:pt x="78" y="250"/>
                  </a:cubicBezTo>
                  <a:cubicBezTo>
                    <a:pt x="80" y="249"/>
                    <a:pt x="80" y="249"/>
                    <a:pt x="80" y="249"/>
                  </a:cubicBezTo>
                  <a:cubicBezTo>
                    <a:pt x="79" y="247"/>
                    <a:pt x="78" y="245"/>
                    <a:pt x="79" y="243"/>
                  </a:cubicBezTo>
                  <a:cubicBezTo>
                    <a:pt x="79" y="242"/>
                    <a:pt x="81" y="240"/>
                    <a:pt x="83" y="239"/>
                  </a:cubicBezTo>
                  <a:cubicBezTo>
                    <a:pt x="113" y="220"/>
                    <a:pt x="113" y="220"/>
                    <a:pt x="113" y="220"/>
                  </a:cubicBezTo>
                  <a:cubicBezTo>
                    <a:pt x="116" y="218"/>
                    <a:pt x="118" y="218"/>
                    <a:pt x="119" y="218"/>
                  </a:cubicBezTo>
                  <a:cubicBezTo>
                    <a:pt x="121" y="218"/>
                    <a:pt x="122" y="219"/>
                    <a:pt x="124" y="222"/>
                  </a:cubicBezTo>
                  <a:cubicBezTo>
                    <a:pt x="126" y="220"/>
                    <a:pt x="126" y="220"/>
                    <a:pt x="126" y="220"/>
                  </a:cubicBezTo>
                  <a:cubicBezTo>
                    <a:pt x="109" y="194"/>
                    <a:pt x="109" y="194"/>
                    <a:pt x="109" y="194"/>
                  </a:cubicBezTo>
                  <a:cubicBezTo>
                    <a:pt x="107" y="195"/>
                    <a:pt x="107" y="195"/>
                    <a:pt x="107" y="195"/>
                  </a:cubicBezTo>
                  <a:cubicBezTo>
                    <a:pt x="108" y="197"/>
                    <a:pt x="109" y="199"/>
                    <a:pt x="108" y="200"/>
                  </a:cubicBezTo>
                  <a:cubicBezTo>
                    <a:pt x="108" y="202"/>
                    <a:pt x="106" y="204"/>
                    <a:pt x="104" y="205"/>
                  </a:cubicBezTo>
                  <a:cubicBezTo>
                    <a:pt x="92" y="213"/>
                    <a:pt x="92" y="213"/>
                    <a:pt x="92" y="213"/>
                  </a:cubicBezTo>
                  <a:cubicBezTo>
                    <a:pt x="83" y="198"/>
                    <a:pt x="83" y="198"/>
                    <a:pt x="83" y="198"/>
                  </a:cubicBezTo>
                  <a:cubicBezTo>
                    <a:pt x="95" y="191"/>
                    <a:pt x="95" y="191"/>
                    <a:pt x="95" y="191"/>
                  </a:cubicBezTo>
                  <a:cubicBezTo>
                    <a:pt x="97" y="189"/>
                    <a:pt x="99" y="188"/>
                    <a:pt x="101" y="189"/>
                  </a:cubicBezTo>
                  <a:cubicBezTo>
                    <a:pt x="103" y="189"/>
                    <a:pt x="104" y="190"/>
                    <a:pt x="106" y="192"/>
                  </a:cubicBezTo>
                  <a:cubicBezTo>
                    <a:pt x="107" y="191"/>
                    <a:pt x="107" y="191"/>
                    <a:pt x="107" y="191"/>
                  </a:cubicBezTo>
                  <a:cubicBezTo>
                    <a:pt x="91" y="165"/>
                    <a:pt x="91" y="165"/>
                    <a:pt x="91" y="165"/>
                  </a:cubicBezTo>
                  <a:cubicBezTo>
                    <a:pt x="89" y="166"/>
                    <a:pt x="89" y="166"/>
                    <a:pt x="89" y="166"/>
                  </a:cubicBezTo>
                  <a:cubicBezTo>
                    <a:pt x="90" y="168"/>
                    <a:pt x="91" y="170"/>
                    <a:pt x="90" y="171"/>
                  </a:cubicBezTo>
                  <a:cubicBezTo>
                    <a:pt x="90" y="173"/>
                    <a:pt x="88" y="174"/>
                    <a:pt x="86" y="176"/>
                  </a:cubicBezTo>
                  <a:cubicBezTo>
                    <a:pt x="56" y="195"/>
                    <a:pt x="56" y="195"/>
                    <a:pt x="56" y="195"/>
                  </a:cubicBezTo>
                  <a:cubicBezTo>
                    <a:pt x="53" y="196"/>
                    <a:pt x="51" y="197"/>
                    <a:pt x="50" y="197"/>
                  </a:cubicBezTo>
                  <a:cubicBezTo>
                    <a:pt x="48" y="196"/>
                    <a:pt x="47" y="195"/>
                    <a:pt x="45" y="193"/>
                  </a:cubicBezTo>
                  <a:cubicBezTo>
                    <a:pt x="43" y="194"/>
                    <a:pt x="43" y="194"/>
                    <a:pt x="43" y="194"/>
                  </a:cubicBezTo>
                  <a:cubicBezTo>
                    <a:pt x="60" y="221"/>
                    <a:pt x="60" y="221"/>
                    <a:pt x="60" y="221"/>
                  </a:cubicBezTo>
                  <a:cubicBezTo>
                    <a:pt x="62" y="220"/>
                    <a:pt x="62" y="220"/>
                    <a:pt x="62" y="220"/>
                  </a:cubicBezTo>
                  <a:cubicBezTo>
                    <a:pt x="61" y="217"/>
                    <a:pt x="60" y="216"/>
                    <a:pt x="61" y="214"/>
                  </a:cubicBezTo>
                  <a:cubicBezTo>
                    <a:pt x="61" y="212"/>
                    <a:pt x="62" y="211"/>
                    <a:pt x="65" y="209"/>
                  </a:cubicBezTo>
                  <a:close/>
                  <a:moveTo>
                    <a:pt x="140" y="287"/>
                  </a:moveTo>
                  <a:cubicBezTo>
                    <a:pt x="140" y="287"/>
                    <a:pt x="140" y="287"/>
                    <a:pt x="140" y="287"/>
                  </a:cubicBezTo>
                  <a:cubicBezTo>
                    <a:pt x="158" y="270"/>
                    <a:pt x="158" y="270"/>
                    <a:pt x="158" y="270"/>
                  </a:cubicBezTo>
                  <a:cubicBezTo>
                    <a:pt x="161" y="268"/>
                    <a:pt x="162" y="266"/>
                    <a:pt x="162" y="264"/>
                  </a:cubicBezTo>
                  <a:cubicBezTo>
                    <a:pt x="162" y="263"/>
                    <a:pt x="161" y="261"/>
                    <a:pt x="159" y="259"/>
                  </a:cubicBezTo>
                  <a:cubicBezTo>
                    <a:pt x="161" y="257"/>
                    <a:pt x="161" y="257"/>
                    <a:pt x="161" y="257"/>
                  </a:cubicBezTo>
                  <a:cubicBezTo>
                    <a:pt x="173" y="271"/>
                    <a:pt x="173" y="271"/>
                    <a:pt x="173" y="271"/>
                  </a:cubicBezTo>
                  <a:cubicBezTo>
                    <a:pt x="172" y="272"/>
                    <a:pt x="172" y="272"/>
                    <a:pt x="172" y="272"/>
                  </a:cubicBezTo>
                  <a:cubicBezTo>
                    <a:pt x="170" y="270"/>
                    <a:pt x="168" y="269"/>
                    <a:pt x="167" y="269"/>
                  </a:cubicBezTo>
                  <a:cubicBezTo>
                    <a:pt x="165" y="269"/>
                    <a:pt x="163" y="270"/>
                    <a:pt x="161" y="272"/>
                  </a:cubicBezTo>
                  <a:cubicBezTo>
                    <a:pt x="143" y="289"/>
                    <a:pt x="143" y="289"/>
                    <a:pt x="143" y="289"/>
                  </a:cubicBezTo>
                  <a:cubicBezTo>
                    <a:pt x="140" y="292"/>
                    <a:pt x="137" y="294"/>
                    <a:pt x="135" y="295"/>
                  </a:cubicBezTo>
                  <a:cubicBezTo>
                    <a:pt x="133" y="296"/>
                    <a:pt x="131" y="297"/>
                    <a:pt x="129" y="297"/>
                  </a:cubicBezTo>
                  <a:cubicBezTo>
                    <a:pt x="126" y="297"/>
                    <a:pt x="123" y="296"/>
                    <a:pt x="120" y="295"/>
                  </a:cubicBezTo>
                  <a:cubicBezTo>
                    <a:pt x="117" y="293"/>
                    <a:pt x="114" y="291"/>
                    <a:pt x="111" y="288"/>
                  </a:cubicBezTo>
                  <a:cubicBezTo>
                    <a:pt x="106" y="282"/>
                    <a:pt x="104" y="277"/>
                    <a:pt x="104" y="272"/>
                  </a:cubicBezTo>
                  <a:cubicBezTo>
                    <a:pt x="103" y="267"/>
                    <a:pt x="106" y="262"/>
                    <a:pt x="111" y="258"/>
                  </a:cubicBezTo>
                  <a:cubicBezTo>
                    <a:pt x="130" y="239"/>
                    <a:pt x="130" y="239"/>
                    <a:pt x="130" y="239"/>
                  </a:cubicBezTo>
                  <a:cubicBezTo>
                    <a:pt x="133" y="238"/>
                    <a:pt x="134" y="236"/>
                    <a:pt x="134" y="234"/>
                  </a:cubicBezTo>
                  <a:cubicBezTo>
                    <a:pt x="134" y="233"/>
                    <a:pt x="133" y="231"/>
                    <a:pt x="131" y="229"/>
                  </a:cubicBezTo>
                  <a:cubicBezTo>
                    <a:pt x="133" y="227"/>
                    <a:pt x="133" y="227"/>
                    <a:pt x="133" y="227"/>
                  </a:cubicBezTo>
                  <a:cubicBezTo>
                    <a:pt x="155" y="251"/>
                    <a:pt x="155" y="251"/>
                    <a:pt x="155" y="251"/>
                  </a:cubicBezTo>
                  <a:cubicBezTo>
                    <a:pt x="153" y="252"/>
                    <a:pt x="153" y="252"/>
                    <a:pt x="153" y="252"/>
                  </a:cubicBezTo>
                  <a:cubicBezTo>
                    <a:pt x="151" y="250"/>
                    <a:pt x="149" y="249"/>
                    <a:pt x="148" y="249"/>
                  </a:cubicBezTo>
                  <a:cubicBezTo>
                    <a:pt x="146" y="249"/>
                    <a:pt x="144" y="250"/>
                    <a:pt x="142" y="252"/>
                  </a:cubicBezTo>
                  <a:cubicBezTo>
                    <a:pt x="120" y="273"/>
                    <a:pt x="120" y="273"/>
                    <a:pt x="120" y="273"/>
                  </a:cubicBezTo>
                  <a:cubicBezTo>
                    <a:pt x="117" y="276"/>
                    <a:pt x="115" y="279"/>
                    <a:pt x="115" y="281"/>
                  </a:cubicBezTo>
                  <a:cubicBezTo>
                    <a:pt x="115" y="284"/>
                    <a:pt x="116" y="286"/>
                    <a:pt x="118" y="289"/>
                  </a:cubicBezTo>
                  <a:cubicBezTo>
                    <a:pt x="121" y="292"/>
                    <a:pt x="125" y="294"/>
                    <a:pt x="128" y="293"/>
                  </a:cubicBezTo>
                  <a:cubicBezTo>
                    <a:pt x="132" y="293"/>
                    <a:pt x="136" y="291"/>
                    <a:pt x="140" y="287"/>
                  </a:cubicBezTo>
                  <a:close/>
                  <a:moveTo>
                    <a:pt x="158" y="316"/>
                  </a:moveTo>
                  <a:cubicBezTo>
                    <a:pt x="158" y="316"/>
                    <a:pt x="158" y="316"/>
                    <a:pt x="158" y="316"/>
                  </a:cubicBezTo>
                  <a:cubicBezTo>
                    <a:pt x="165" y="311"/>
                    <a:pt x="165" y="311"/>
                    <a:pt x="165" y="311"/>
                  </a:cubicBezTo>
                  <a:cubicBezTo>
                    <a:pt x="177" y="319"/>
                    <a:pt x="177" y="319"/>
                    <a:pt x="177" y="319"/>
                  </a:cubicBezTo>
                  <a:cubicBezTo>
                    <a:pt x="174" y="329"/>
                    <a:pt x="174" y="329"/>
                    <a:pt x="174" y="329"/>
                  </a:cubicBezTo>
                  <a:cubicBezTo>
                    <a:pt x="174" y="330"/>
                    <a:pt x="174" y="330"/>
                    <a:pt x="174" y="331"/>
                  </a:cubicBezTo>
                  <a:cubicBezTo>
                    <a:pt x="173" y="331"/>
                    <a:pt x="173" y="332"/>
                    <a:pt x="173" y="332"/>
                  </a:cubicBezTo>
                  <a:cubicBezTo>
                    <a:pt x="172" y="333"/>
                    <a:pt x="171" y="333"/>
                    <a:pt x="171" y="333"/>
                  </a:cubicBezTo>
                  <a:cubicBezTo>
                    <a:pt x="170" y="333"/>
                    <a:pt x="168" y="332"/>
                    <a:pt x="166" y="330"/>
                  </a:cubicBezTo>
                  <a:cubicBezTo>
                    <a:pt x="165" y="332"/>
                    <a:pt x="165" y="332"/>
                    <a:pt x="165" y="332"/>
                  </a:cubicBezTo>
                  <a:cubicBezTo>
                    <a:pt x="188" y="349"/>
                    <a:pt x="188" y="349"/>
                    <a:pt x="188" y="349"/>
                  </a:cubicBezTo>
                  <a:cubicBezTo>
                    <a:pt x="190" y="348"/>
                    <a:pt x="190" y="348"/>
                    <a:pt x="190" y="348"/>
                  </a:cubicBezTo>
                  <a:cubicBezTo>
                    <a:pt x="189" y="347"/>
                    <a:pt x="188" y="346"/>
                    <a:pt x="188" y="345"/>
                  </a:cubicBezTo>
                  <a:cubicBezTo>
                    <a:pt x="187" y="344"/>
                    <a:pt x="188" y="343"/>
                    <a:pt x="188" y="341"/>
                  </a:cubicBezTo>
                  <a:cubicBezTo>
                    <a:pt x="201" y="290"/>
                    <a:pt x="201" y="290"/>
                    <a:pt x="201" y="290"/>
                  </a:cubicBezTo>
                  <a:cubicBezTo>
                    <a:pt x="196" y="286"/>
                    <a:pt x="196" y="286"/>
                    <a:pt x="196" y="286"/>
                  </a:cubicBezTo>
                  <a:cubicBezTo>
                    <a:pt x="152" y="314"/>
                    <a:pt x="152" y="314"/>
                    <a:pt x="152" y="314"/>
                  </a:cubicBezTo>
                  <a:cubicBezTo>
                    <a:pt x="151" y="315"/>
                    <a:pt x="149" y="316"/>
                    <a:pt x="148" y="316"/>
                  </a:cubicBezTo>
                  <a:cubicBezTo>
                    <a:pt x="147" y="316"/>
                    <a:pt x="145" y="316"/>
                    <a:pt x="144" y="315"/>
                  </a:cubicBezTo>
                  <a:cubicBezTo>
                    <a:pt x="143" y="317"/>
                    <a:pt x="143" y="317"/>
                    <a:pt x="143" y="317"/>
                  </a:cubicBezTo>
                  <a:cubicBezTo>
                    <a:pt x="157" y="326"/>
                    <a:pt x="157" y="326"/>
                    <a:pt x="157" y="326"/>
                  </a:cubicBezTo>
                  <a:cubicBezTo>
                    <a:pt x="158" y="325"/>
                    <a:pt x="158" y="325"/>
                    <a:pt x="158" y="325"/>
                  </a:cubicBezTo>
                  <a:cubicBezTo>
                    <a:pt x="157" y="324"/>
                    <a:pt x="157" y="324"/>
                    <a:pt x="157" y="324"/>
                  </a:cubicBezTo>
                  <a:cubicBezTo>
                    <a:pt x="156" y="323"/>
                    <a:pt x="155" y="322"/>
                    <a:pt x="154" y="321"/>
                  </a:cubicBezTo>
                  <a:cubicBezTo>
                    <a:pt x="154" y="320"/>
                    <a:pt x="154" y="319"/>
                    <a:pt x="155" y="318"/>
                  </a:cubicBezTo>
                  <a:cubicBezTo>
                    <a:pt x="155" y="317"/>
                    <a:pt x="156" y="317"/>
                    <a:pt x="156" y="317"/>
                  </a:cubicBezTo>
                  <a:cubicBezTo>
                    <a:pt x="157" y="316"/>
                    <a:pt x="157" y="316"/>
                    <a:pt x="158" y="316"/>
                  </a:cubicBezTo>
                  <a:close/>
                  <a:moveTo>
                    <a:pt x="168" y="309"/>
                  </a:moveTo>
                  <a:cubicBezTo>
                    <a:pt x="168" y="309"/>
                    <a:pt x="168" y="309"/>
                    <a:pt x="168" y="309"/>
                  </a:cubicBezTo>
                  <a:cubicBezTo>
                    <a:pt x="183" y="300"/>
                    <a:pt x="183" y="300"/>
                    <a:pt x="183" y="300"/>
                  </a:cubicBezTo>
                  <a:cubicBezTo>
                    <a:pt x="178" y="316"/>
                    <a:pt x="178" y="316"/>
                    <a:pt x="178" y="316"/>
                  </a:cubicBezTo>
                  <a:cubicBezTo>
                    <a:pt x="168" y="309"/>
                    <a:pt x="168" y="309"/>
                    <a:pt x="168" y="309"/>
                  </a:cubicBezTo>
                  <a:close/>
                  <a:moveTo>
                    <a:pt x="230" y="319"/>
                  </a:moveTo>
                  <a:cubicBezTo>
                    <a:pt x="230" y="319"/>
                    <a:pt x="230" y="319"/>
                    <a:pt x="230" y="319"/>
                  </a:cubicBezTo>
                  <a:cubicBezTo>
                    <a:pt x="231" y="316"/>
                    <a:pt x="232" y="314"/>
                    <a:pt x="231" y="312"/>
                  </a:cubicBezTo>
                  <a:cubicBezTo>
                    <a:pt x="231" y="311"/>
                    <a:pt x="229" y="310"/>
                    <a:pt x="227" y="308"/>
                  </a:cubicBezTo>
                  <a:cubicBezTo>
                    <a:pt x="228" y="307"/>
                    <a:pt x="228" y="307"/>
                    <a:pt x="228" y="307"/>
                  </a:cubicBezTo>
                  <a:cubicBezTo>
                    <a:pt x="249" y="316"/>
                    <a:pt x="249" y="316"/>
                    <a:pt x="249" y="316"/>
                  </a:cubicBezTo>
                  <a:cubicBezTo>
                    <a:pt x="259" y="357"/>
                    <a:pt x="259" y="357"/>
                    <a:pt x="259" y="357"/>
                  </a:cubicBezTo>
                  <a:cubicBezTo>
                    <a:pt x="269" y="337"/>
                    <a:pt x="269" y="337"/>
                    <a:pt x="269" y="337"/>
                  </a:cubicBezTo>
                  <a:cubicBezTo>
                    <a:pt x="270" y="334"/>
                    <a:pt x="270" y="332"/>
                    <a:pt x="270" y="330"/>
                  </a:cubicBezTo>
                  <a:cubicBezTo>
                    <a:pt x="269" y="329"/>
                    <a:pt x="268" y="328"/>
                    <a:pt x="266" y="326"/>
                  </a:cubicBezTo>
                  <a:cubicBezTo>
                    <a:pt x="266" y="324"/>
                    <a:pt x="266" y="324"/>
                    <a:pt x="266" y="324"/>
                  </a:cubicBezTo>
                  <a:cubicBezTo>
                    <a:pt x="283" y="332"/>
                    <a:pt x="283" y="332"/>
                    <a:pt x="283" y="332"/>
                  </a:cubicBezTo>
                  <a:cubicBezTo>
                    <a:pt x="282" y="334"/>
                    <a:pt x="282" y="334"/>
                    <a:pt x="282" y="334"/>
                  </a:cubicBezTo>
                  <a:cubicBezTo>
                    <a:pt x="280" y="333"/>
                    <a:pt x="278" y="333"/>
                    <a:pt x="276" y="333"/>
                  </a:cubicBezTo>
                  <a:cubicBezTo>
                    <a:pt x="275" y="334"/>
                    <a:pt x="273" y="336"/>
                    <a:pt x="272" y="338"/>
                  </a:cubicBezTo>
                  <a:cubicBezTo>
                    <a:pt x="253" y="380"/>
                    <a:pt x="253" y="380"/>
                    <a:pt x="253" y="380"/>
                  </a:cubicBezTo>
                  <a:cubicBezTo>
                    <a:pt x="247" y="377"/>
                    <a:pt x="247" y="377"/>
                    <a:pt x="247" y="377"/>
                  </a:cubicBezTo>
                  <a:cubicBezTo>
                    <a:pt x="233" y="322"/>
                    <a:pt x="233" y="322"/>
                    <a:pt x="233" y="322"/>
                  </a:cubicBezTo>
                  <a:cubicBezTo>
                    <a:pt x="219" y="352"/>
                    <a:pt x="219" y="352"/>
                    <a:pt x="219" y="352"/>
                  </a:cubicBezTo>
                  <a:cubicBezTo>
                    <a:pt x="217" y="355"/>
                    <a:pt x="217" y="357"/>
                    <a:pt x="217" y="359"/>
                  </a:cubicBezTo>
                  <a:cubicBezTo>
                    <a:pt x="218" y="360"/>
                    <a:pt x="219" y="362"/>
                    <a:pt x="222" y="363"/>
                  </a:cubicBezTo>
                  <a:cubicBezTo>
                    <a:pt x="221" y="365"/>
                    <a:pt x="221" y="365"/>
                    <a:pt x="221" y="365"/>
                  </a:cubicBezTo>
                  <a:cubicBezTo>
                    <a:pt x="204" y="357"/>
                    <a:pt x="204" y="357"/>
                    <a:pt x="204" y="357"/>
                  </a:cubicBezTo>
                  <a:cubicBezTo>
                    <a:pt x="205" y="355"/>
                    <a:pt x="205" y="355"/>
                    <a:pt x="205" y="355"/>
                  </a:cubicBezTo>
                  <a:cubicBezTo>
                    <a:pt x="208" y="356"/>
                    <a:pt x="210" y="356"/>
                    <a:pt x="211" y="356"/>
                  </a:cubicBezTo>
                  <a:cubicBezTo>
                    <a:pt x="213" y="355"/>
                    <a:pt x="214" y="353"/>
                    <a:pt x="215" y="351"/>
                  </a:cubicBezTo>
                  <a:cubicBezTo>
                    <a:pt x="230" y="319"/>
                    <a:pt x="230" y="319"/>
                    <a:pt x="230" y="319"/>
                  </a:cubicBezTo>
                  <a:close/>
                  <a:moveTo>
                    <a:pt x="368" y="382"/>
                  </a:moveTo>
                  <a:cubicBezTo>
                    <a:pt x="368" y="382"/>
                    <a:pt x="368" y="382"/>
                    <a:pt x="368" y="382"/>
                  </a:cubicBezTo>
                  <a:cubicBezTo>
                    <a:pt x="370" y="356"/>
                    <a:pt x="370" y="356"/>
                    <a:pt x="370" y="356"/>
                  </a:cubicBezTo>
                  <a:cubicBezTo>
                    <a:pt x="371" y="354"/>
                    <a:pt x="370" y="351"/>
                    <a:pt x="369" y="350"/>
                  </a:cubicBezTo>
                  <a:cubicBezTo>
                    <a:pt x="368" y="349"/>
                    <a:pt x="367" y="348"/>
                    <a:pt x="364" y="348"/>
                  </a:cubicBezTo>
                  <a:cubicBezTo>
                    <a:pt x="364" y="346"/>
                    <a:pt x="364" y="346"/>
                    <a:pt x="364" y="346"/>
                  </a:cubicBezTo>
                  <a:cubicBezTo>
                    <a:pt x="382" y="347"/>
                    <a:pt x="382" y="347"/>
                    <a:pt x="382" y="347"/>
                  </a:cubicBezTo>
                  <a:cubicBezTo>
                    <a:pt x="382" y="349"/>
                    <a:pt x="382" y="349"/>
                    <a:pt x="382" y="349"/>
                  </a:cubicBezTo>
                  <a:cubicBezTo>
                    <a:pt x="379" y="349"/>
                    <a:pt x="378" y="350"/>
                    <a:pt x="376" y="351"/>
                  </a:cubicBezTo>
                  <a:cubicBezTo>
                    <a:pt x="375" y="352"/>
                    <a:pt x="374" y="354"/>
                    <a:pt x="374" y="357"/>
                  </a:cubicBezTo>
                  <a:cubicBezTo>
                    <a:pt x="372" y="382"/>
                    <a:pt x="372" y="382"/>
                    <a:pt x="372" y="382"/>
                  </a:cubicBezTo>
                  <a:cubicBezTo>
                    <a:pt x="372" y="386"/>
                    <a:pt x="371" y="389"/>
                    <a:pt x="370" y="391"/>
                  </a:cubicBezTo>
                  <a:cubicBezTo>
                    <a:pt x="369" y="393"/>
                    <a:pt x="368" y="395"/>
                    <a:pt x="367" y="396"/>
                  </a:cubicBezTo>
                  <a:cubicBezTo>
                    <a:pt x="365" y="398"/>
                    <a:pt x="362" y="400"/>
                    <a:pt x="359" y="401"/>
                  </a:cubicBezTo>
                  <a:cubicBezTo>
                    <a:pt x="355" y="402"/>
                    <a:pt x="352" y="402"/>
                    <a:pt x="348" y="402"/>
                  </a:cubicBezTo>
                  <a:cubicBezTo>
                    <a:pt x="340" y="401"/>
                    <a:pt x="335" y="399"/>
                    <a:pt x="331" y="395"/>
                  </a:cubicBezTo>
                  <a:cubicBezTo>
                    <a:pt x="328" y="391"/>
                    <a:pt x="327" y="386"/>
                    <a:pt x="327" y="379"/>
                  </a:cubicBezTo>
                  <a:cubicBezTo>
                    <a:pt x="330" y="353"/>
                    <a:pt x="330" y="353"/>
                    <a:pt x="330" y="353"/>
                  </a:cubicBezTo>
                  <a:cubicBezTo>
                    <a:pt x="330" y="350"/>
                    <a:pt x="329" y="348"/>
                    <a:pt x="328" y="347"/>
                  </a:cubicBezTo>
                  <a:cubicBezTo>
                    <a:pt x="328" y="345"/>
                    <a:pt x="326" y="344"/>
                    <a:pt x="323" y="344"/>
                  </a:cubicBezTo>
                  <a:cubicBezTo>
                    <a:pt x="323" y="342"/>
                    <a:pt x="323" y="342"/>
                    <a:pt x="323" y="342"/>
                  </a:cubicBezTo>
                  <a:cubicBezTo>
                    <a:pt x="355" y="345"/>
                    <a:pt x="355" y="345"/>
                    <a:pt x="355" y="345"/>
                  </a:cubicBezTo>
                  <a:cubicBezTo>
                    <a:pt x="355" y="347"/>
                    <a:pt x="355" y="347"/>
                    <a:pt x="355" y="347"/>
                  </a:cubicBezTo>
                  <a:cubicBezTo>
                    <a:pt x="352" y="347"/>
                    <a:pt x="350" y="347"/>
                    <a:pt x="349" y="348"/>
                  </a:cubicBezTo>
                  <a:cubicBezTo>
                    <a:pt x="348" y="350"/>
                    <a:pt x="347" y="351"/>
                    <a:pt x="347" y="354"/>
                  </a:cubicBezTo>
                  <a:cubicBezTo>
                    <a:pt x="344" y="385"/>
                    <a:pt x="344" y="385"/>
                    <a:pt x="344" y="385"/>
                  </a:cubicBezTo>
                  <a:cubicBezTo>
                    <a:pt x="344" y="389"/>
                    <a:pt x="344" y="392"/>
                    <a:pt x="346" y="394"/>
                  </a:cubicBezTo>
                  <a:cubicBezTo>
                    <a:pt x="347" y="396"/>
                    <a:pt x="350" y="397"/>
                    <a:pt x="354" y="398"/>
                  </a:cubicBezTo>
                  <a:cubicBezTo>
                    <a:pt x="358" y="398"/>
                    <a:pt x="361" y="397"/>
                    <a:pt x="364" y="394"/>
                  </a:cubicBezTo>
                  <a:cubicBezTo>
                    <a:pt x="366" y="392"/>
                    <a:pt x="368" y="387"/>
                    <a:pt x="368" y="382"/>
                  </a:cubicBezTo>
                  <a:close/>
                  <a:moveTo>
                    <a:pt x="399" y="357"/>
                  </a:moveTo>
                  <a:cubicBezTo>
                    <a:pt x="399" y="357"/>
                    <a:pt x="399" y="357"/>
                    <a:pt x="399" y="357"/>
                  </a:cubicBezTo>
                  <a:cubicBezTo>
                    <a:pt x="398" y="354"/>
                    <a:pt x="397" y="352"/>
                    <a:pt x="396" y="351"/>
                  </a:cubicBezTo>
                  <a:cubicBezTo>
                    <a:pt x="395" y="350"/>
                    <a:pt x="393" y="350"/>
                    <a:pt x="390" y="350"/>
                  </a:cubicBezTo>
                  <a:cubicBezTo>
                    <a:pt x="390" y="348"/>
                    <a:pt x="390" y="348"/>
                    <a:pt x="390" y="348"/>
                  </a:cubicBezTo>
                  <a:cubicBezTo>
                    <a:pt x="413" y="345"/>
                    <a:pt x="413" y="345"/>
                    <a:pt x="413" y="345"/>
                  </a:cubicBezTo>
                  <a:cubicBezTo>
                    <a:pt x="444" y="373"/>
                    <a:pt x="444" y="373"/>
                    <a:pt x="444" y="373"/>
                  </a:cubicBezTo>
                  <a:cubicBezTo>
                    <a:pt x="441" y="351"/>
                    <a:pt x="441" y="351"/>
                    <a:pt x="441" y="351"/>
                  </a:cubicBezTo>
                  <a:cubicBezTo>
                    <a:pt x="440" y="348"/>
                    <a:pt x="440" y="346"/>
                    <a:pt x="438" y="345"/>
                  </a:cubicBezTo>
                  <a:cubicBezTo>
                    <a:pt x="437" y="344"/>
                    <a:pt x="435" y="344"/>
                    <a:pt x="433" y="344"/>
                  </a:cubicBezTo>
                  <a:cubicBezTo>
                    <a:pt x="432" y="342"/>
                    <a:pt x="432" y="342"/>
                    <a:pt x="432" y="342"/>
                  </a:cubicBezTo>
                  <a:cubicBezTo>
                    <a:pt x="450" y="339"/>
                    <a:pt x="450" y="339"/>
                    <a:pt x="450" y="339"/>
                  </a:cubicBezTo>
                  <a:cubicBezTo>
                    <a:pt x="450" y="341"/>
                    <a:pt x="450" y="341"/>
                    <a:pt x="450" y="341"/>
                  </a:cubicBezTo>
                  <a:cubicBezTo>
                    <a:pt x="448" y="342"/>
                    <a:pt x="446" y="343"/>
                    <a:pt x="445" y="344"/>
                  </a:cubicBezTo>
                  <a:cubicBezTo>
                    <a:pt x="444" y="346"/>
                    <a:pt x="444" y="348"/>
                    <a:pt x="444" y="350"/>
                  </a:cubicBezTo>
                  <a:cubicBezTo>
                    <a:pt x="451" y="396"/>
                    <a:pt x="451" y="396"/>
                    <a:pt x="451" y="396"/>
                  </a:cubicBezTo>
                  <a:cubicBezTo>
                    <a:pt x="445" y="397"/>
                    <a:pt x="445" y="397"/>
                    <a:pt x="445" y="397"/>
                  </a:cubicBezTo>
                  <a:cubicBezTo>
                    <a:pt x="403" y="358"/>
                    <a:pt x="403" y="358"/>
                    <a:pt x="403" y="358"/>
                  </a:cubicBezTo>
                  <a:cubicBezTo>
                    <a:pt x="407" y="392"/>
                    <a:pt x="407" y="392"/>
                    <a:pt x="407" y="392"/>
                  </a:cubicBezTo>
                  <a:cubicBezTo>
                    <a:pt x="408" y="394"/>
                    <a:pt x="409" y="396"/>
                    <a:pt x="410" y="397"/>
                  </a:cubicBezTo>
                  <a:cubicBezTo>
                    <a:pt x="411" y="398"/>
                    <a:pt x="413" y="399"/>
                    <a:pt x="416" y="399"/>
                  </a:cubicBezTo>
                  <a:cubicBezTo>
                    <a:pt x="416" y="401"/>
                    <a:pt x="416" y="401"/>
                    <a:pt x="416" y="401"/>
                  </a:cubicBezTo>
                  <a:cubicBezTo>
                    <a:pt x="398" y="403"/>
                    <a:pt x="398" y="403"/>
                    <a:pt x="398" y="403"/>
                  </a:cubicBezTo>
                  <a:cubicBezTo>
                    <a:pt x="398" y="401"/>
                    <a:pt x="398" y="401"/>
                    <a:pt x="398" y="401"/>
                  </a:cubicBezTo>
                  <a:cubicBezTo>
                    <a:pt x="400" y="401"/>
                    <a:pt x="402" y="400"/>
                    <a:pt x="403" y="398"/>
                  </a:cubicBezTo>
                  <a:cubicBezTo>
                    <a:pt x="404" y="397"/>
                    <a:pt x="404" y="395"/>
                    <a:pt x="404" y="392"/>
                  </a:cubicBezTo>
                  <a:cubicBezTo>
                    <a:pt x="399" y="357"/>
                    <a:pt x="399" y="357"/>
                    <a:pt x="399" y="357"/>
                  </a:cubicBezTo>
                  <a:close/>
                  <a:moveTo>
                    <a:pt x="499" y="374"/>
                  </a:moveTo>
                  <a:cubicBezTo>
                    <a:pt x="499" y="374"/>
                    <a:pt x="499" y="374"/>
                    <a:pt x="499" y="374"/>
                  </a:cubicBezTo>
                  <a:cubicBezTo>
                    <a:pt x="500" y="377"/>
                    <a:pt x="501" y="379"/>
                    <a:pt x="502" y="379"/>
                  </a:cubicBezTo>
                  <a:cubicBezTo>
                    <a:pt x="504" y="380"/>
                    <a:pt x="506" y="380"/>
                    <a:pt x="508" y="380"/>
                  </a:cubicBezTo>
                  <a:cubicBezTo>
                    <a:pt x="509" y="382"/>
                    <a:pt x="509" y="382"/>
                    <a:pt x="509" y="382"/>
                  </a:cubicBezTo>
                  <a:cubicBezTo>
                    <a:pt x="478" y="391"/>
                    <a:pt x="478" y="391"/>
                    <a:pt x="478" y="391"/>
                  </a:cubicBezTo>
                  <a:cubicBezTo>
                    <a:pt x="478" y="389"/>
                    <a:pt x="478" y="389"/>
                    <a:pt x="478" y="389"/>
                  </a:cubicBezTo>
                  <a:cubicBezTo>
                    <a:pt x="480" y="388"/>
                    <a:pt x="482" y="387"/>
                    <a:pt x="482" y="385"/>
                  </a:cubicBezTo>
                  <a:cubicBezTo>
                    <a:pt x="483" y="384"/>
                    <a:pt x="483" y="382"/>
                    <a:pt x="482" y="379"/>
                  </a:cubicBezTo>
                  <a:cubicBezTo>
                    <a:pt x="473" y="345"/>
                    <a:pt x="473" y="345"/>
                    <a:pt x="473" y="345"/>
                  </a:cubicBezTo>
                  <a:cubicBezTo>
                    <a:pt x="472" y="342"/>
                    <a:pt x="471" y="340"/>
                    <a:pt x="469" y="339"/>
                  </a:cubicBezTo>
                  <a:cubicBezTo>
                    <a:pt x="468" y="338"/>
                    <a:pt x="466" y="338"/>
                    <a:pt x="463" y="339"/>
                  </a:cubicBezTo>
                  <a:cubicBezTo>
                    <a:pt x="463" y="337"/>
                    <a:pt x="463" y="337"/>
                    <a:pt x="463" y="337"/>
                  </a:cubicBezTo>
                  <a:cubicBezTo>
                    <a:pt x="493" y="328"/>
                    <a:pt x="493" y="328"/>
                    <a:pt x="493" y="328"/>
                  </a:cubicBezTo>
                  <a:cubicBezTo>
                    <a:pt x="494" y="330"/>
                    <a:pt x="494" y="330"/>
                    <a:pt x="494" y="330"/>
                  </a:cubicBezTo>
                  <a:cubicBezTo>
                    <a:pt x="491" y="331"/>
                    <a:pt x="490" y="332"/>
                    <a:pt x="489" y="334"/>
                  </a:cubicBezTo>
                  <a:cubicBezTo>
                    <a:pt x="488" y="335"/>
                    <a:pt x="488" y="337"/>
                    <a:pt x="489" y="340"/>
                  </a:cubicBezTo>
                  <a:cubicBezTo>
                    <a:pt x="499" y="374"/>
                    <a:pt x="499" y="374"/>
                    <a:pt x="499" y="374"/>
                  </a:cubicBezTo>
                  <a:close/>
                  <a:moveTo>
                    <a:pt x="550" y="366"/>
                  </a:moveTo>
                  <a:cubicBezTo>
                    <a:pt x="550" y="366"/>
                    <a:pt x="550" y="366"/>
                    <a:pt x="550" y="366"/>
                  </a:cubicBezTo>
                  <a:cubicBezTo>
                    <a:pt x="554" y="364"/>
                    <a:pt x="554" y="364"/>
                    <a:pt x="554" y="364"/>
                  </a:cubicBezTo>
                  <a:cubicBezTo>
                    <a:pt x="549" y="311"/>
                    <a:pt x="549" y="311"/>
                    <a:pt x="549" y="311"/>
                  </a:cubicBezTo>
                  <a:cubicBezTo>
                    <a:pt x="548" y="309"/>
                    <a:pt x="549" y="307"/>
                    <a:pt x="549" y="306"/>
                  </a:cubicBezTo>
                  <a:cubicBezTo>
                    <a:pt x="550" y="304"/>
                    <a:pt x="551" y="303"/>
                    <a:pt x="552" y="302"/>
                  </a:cubicBezTo>
                  <a:cubicBezTo>
                    <a:pt x="551" y="301"/>
                    <a:pt x="551" y="301"/>
                    <a:pt x="551" y="301"/>
                  </a:cubicBezTo>
                  <a:cubicBezTo>
                    <a:pt x="536" y="308"/>
                    <a:pt x="536" y="308"/>
                    <a:pt x="536" y="308"/>
                  </a:cubicBezTo>
                  <a:cubicBezTo>
                    <a:pt x="537" y="310"/>
                    <a:pt x="537" y="310"/>
                    <a:pt x="537" y="310"/>
                  </a:cubicBezTo>
                  <a:cubicBezTo>
                    <a:pt x="539" y="309"/>
                    <a:pt x="540" y="309"/>
                    <a:pt x="542" y="309"/>
                  </a:cubicBezTo>
                  <a:cubicBezTo>
                    <a:pt x="543" y="309"/>
                    <a:pt x="544" y="310"/>
                    <a:pt x="544" y="311"/>
                  </a:cubicBezTo>
                  <a:cubicBezTo>
                    <a:pt x="544" y="311"/>
                    <a:pt x="544" y="311"/>
                    <a:pt x="545" y="312"/>
                  </a:cubicBezTo>
                  <a:cubicBezTo>
                    <a:pt x="545" y="312"/>
                    <a:pt x="545" y="313"/>
                    <a:pt x="545" y="314"/>
                  </a:cubicBezTo>
                  <a:cubicBezTo>
                    <a:pt x="548" y="342"/>
                    <a:pt x="548" y="342"/>
                    <a:pt x="548" y="342"/>
                  </a:cubicBezTo>
                  <a:cubicBezTo>
                    <a:pt x="525" y="323"/>
                    <a:pt x="525" y="323"/>
                    <a:pt x="525" y="323"/>
                  </a:cubicBezTo>
                  <a:cubicBezTo>
                    <a:pt x="524" y="322"/>
                    <a:pt x="524" y="322"/>
                    <a:pt x="524" y="322"/>
                  </a:cubicBezTo>
                  <a:cubicBezTo>
                    <a:pt x="524" y="321"/>
                    <a:pt x="523" y="321"/>
                    <a:pt x="523" y="321"/>
                  </a:cubicBezTo>
                  <a:cubicBezTo>
                    <a:pt x="523" y="320"/>
                    <a:pt x="523" y="319"/>
                    <a:pt x="523" y="318"/>
                  </a:cubicBezTo>
                  <a:cubicBezTo>
                    <a:pt x="524" y="318"/>
                    <a:pt x="525" y="317"/>
                    <a:pt x="526" y="316"/>
                  </a:cubicBezTo>
                  <a:cubicBezTo>
                    <a:pt x="527" y="316"/>
                    <a:pt x="527" y="316"/>
                    <a:pt x="527" y="316"/>
                  </a:cubicBezTo>
                  <a:cubicBezTo>
                    <a:pt x="526" y="314"/>
                    <a:pt x="526" y="314"/>
                    <a:pt x="526" y="314"/>
                  </a:cubicBezTo>
                  <a:cubicBezTo>
                    <a:pt x="500" y="328"/>
                    <a:pt x="500" y="328"/>
                    <a:pt x="500" y="328"/>
                  </a:cubicBezTo>
                  <a:cubicBezTo>
                    <a:pt x="501" y="329"/>
                    <a:pt x="501" y="329"/>
                    <a:pt x="501" y="329"/>
                  </a:cubicBezTo>
                  <a:cubicBezTo>
                    <a:pt x="503" y="329"/>
                    <a:pt x="504" y="328"/>
                    <a:pt x="505" y="329"/>
                  </a:cubicBezTo>
                  <a:cubicBezTo>
                    <a:pt x="506" y="329"/>
                    <a:pt x="508" y="330"/>
                    <a:pt x="510" y="332"/>
                  </a:cubicBezTo>
                  <a:cubicBezTo>
                    <a:pt x="550" y="366"/>
                    <a:pt x="550" y="366"/>
                    <a:pt x="550" y="366"/>
                  </a:cubicBezTo>
                  <a:close/>
                  <a:moveTo>
                    <a:pt x="593" y="342"/>
                  </a:moveTo>
                  <a:cubicBezTo>
                    <a:pt x="593" y="342"/>
                    <a:pt x="593" y="342"/>
                    <a:pt x="593" y="342"/>
                  </a:cubicBezTo>
                  <a:cubicBezTo>
                    <a:pt x="591" y="341"/>
                    <a:pt x="591" y="341"/>
                    <a:pt x="591" y="341"/>
                  </a:cubicBezTo>
                  <a:cubicBezTo>
                    <a:pt x="593" y="339"/>
                    <a:pt x="594" y="337"/>
                    <a:pt x="594" y="336"/>
                  </a:cubicBezTo>
                  <a:cubicBezTo>
                    <a:pt x="595" y="334"/>
                    <a:pt x="594" y="332"/>
                    <a:pt x="592" y="330"/>
                  </a:cubicBezTo>
                  <a:cubicBezTo>
                    <a:pt x="570" y="302"/>
                    <a:pt x="570" y="302"/>
                    <a:pt x="570" y="302"/>
                  </a:cubicBezTo>
                  <a:cubicBezTo>
                    <a:pt x="568" y="300"/>
                    <a:pt x="566" y="299"/>
                    <a:pt x="564" y="299"/>
                  </a:cubicBezTo>
                  <a:cubicBezTo>
                    <a:pt x="563" y="298"/>
                    <a:pt x="561" y="299"/>
                    <a:pt x="559" y="301"/>
                  </a:cubicBezTo>
                  <a:cubicBezTo>
                    <a:pt x="558" y="299"/>
                    <a:pt x="558" y="299"/>
                    <a:pt x="558" y="299"/>
                  </a:cubicBezTo>
                  <a:cubicBezTo>
                    <a:pt x="596" y="268"/>
                    <a:pt x="596" y="268"/>
                    <a:pt x="596" y="268"/>
                  </a:cubicBezTo>
                  <a:cubicBezTo>
                    <a:pt x="605" y="280"/>
                    <a:pt x="605" y="280"/>
                    <a:pt x="605" y="280"/>
                  </a:cubicBezTo>
                  <a:cubicBezTo>
                    <a:pt x="604" y="281"/>
                    <a:pt x="604" y="281"/>
                    <a:pt x="604" y="281"/>
                  </a:cubicBezTo>
                  <a:cubicBezTo>
                    <a:pt x="600" y="278"/>
                    <a:pt x="598" y="277"/>
                    <a:pt x="595" y="277"/>
                  </a:cubicBezTo>
                  <a:cubicBezTo>
                    <a:pt x="592" y="277"/>
                    <a:pt x="589" y="278"/>
                    <a:pt x="585" y="281"/>
                  </a:cubicBezTo>
                  <a:cubicBezTo>
                    <a:pt x="579" y="286"/>
                    <a:pt x="579" y="286"/>
                    <a:pt x="579" y="286"/>
                  </a:cubicBezTo>
                  <a:cubicBezTo>
                    <a:pt x="593" y="303"/>
                    <a:pt x="593" y="303"/>
                    <a:pt x="593" y="303"/>
                  </a:cubicBezTo>
                  <a:cubicBezTo>
                    <a:pt x="593" y="303"/>
                    <a:pt x="593" y="303"/>
                    <a:pt x="593" y="303"/>
                  </a:cubicBezTo>
                  <a:cubicBezTo>
                    <a:pt x="596" y="301"/>
                    <a:pt x="597" y="299"/>
                    <a:pt x="597" y="296"/>
                  </a:cubicBezTo>
                  <a:cubicBezTo>
                    <a:pt x="597" y="294"/>
                    <a:pt x="596" y="291"/>
                    <a:pt x="594" y="288"/>
                  </a:cubicBezTo>
                  <a:cubicBezTo>
                    <a:pt x="595" y="286"/>
                    <a:pt x="595" y="286"/>
                    <a:pt x="595" y="286"/>
                  </a:cubicBezTo>
                  <a:cubicBezTo>
                    <a:pt x="612" y="307"/>
                    <a:pt x="612" y="307"/>
                    <a:pt x="612" y="307"/>
                  </a:cubicBezTo>
                  <a:cubicBezTo>
                    <a:pt x="610" y="309"/>
                    <a:pt x="610" y="309"/>
                    <a:pt x="610" y="309"/>
                  </a:cubicBezTo>
                  <a:cubicBezTo>
                    <a:pt x="608" y="306"/>
                    <a:pt x="605" y="304"/>
                    <a:pt x="603" y="303"/>
                  </a:cubicBezTo>
                  <a:cubicBezTo>
                    <a:pt x="600" y="303"/>
                    <a:pt x="598" y="304"/>
                    <a:pt x="595" y="306"/>
                  </a:cubicBezTo>
                  <a:cubicBezTo>
                    <a:pt x="595" y="306"/>
                    <a:pt x="595" y="306"/>
                    <a:pt x="595" y="306"/>
                  </a:cubicBezTo>
                  <a:cubicBezTo>
                    <a:pt x="606" y="320"/>
                    <a:pt x="606" y="320"/>
                    <a:pt x="606" y="320"/>
                  </a:cubicBezTo>
                  <a:cubicBezTo>
                    <a:pt x="607" y="322"/>
                    <a:pt x="609" y="323"/>
                    <a:pt x="610" y="323"/>
                  </a:cubicBezTo>
                  <a:cubicBezTo>
                    <a:pt x="611" y="323"/>
                    <a:pt x="613" y="322"/>
                    <a:pt x="615" y="319"/>
                  </a:cubicBezTo>
                  <a:cubicBezTo>
                    <a:pt x="619" y="316"/>
                    <a:pt x="622" y="313"/>
                    <a:pt x="622" y="309"/>
                  </a:cubicBezTo>
                  <a:cubicBezTo>
                    <a:pt x="623" y="306"/>
                    <a:pt x="623" y="302"/>
                    <a:pt x="620" y="297"/>
                  </a:cubicBezTo>
                  <a:cubicBezTo>
                    <a:pt x="622" y="296"/>
                    <a:pt x="622" y="296"/>
                    <a:pt x="622" y="296"/>
                  </a:cubicBezTo>
                  <a:cubicBezTo>
                    <a:pt x="631" y="312"/>
                    <a:pt x="631" y="312"/>
                    <a:pt x="631" y="312"/>
                  </a:cubicBezTo>
                  <a:cubicBezTo>
                    <a:pt x="593" y="342"/>
                    <a:pt x="593" y="342"/>
                    <a:pt x="593" y="342"/>
                  </a:cubicBezTo>
                  <a:close/>
                  <a:moveTo>
                    <a:pt x="645" y="259"/>
                  </a:moveTo>
                  <a:cubicBezTo>
                    <a:pt x="645" y="259"/>
                    <a:pt x="645" y="259"/>
                    <a:pt x="645" y="259"/>
                  </a:cubicBezTo>
                  <a:cubicBezTo>
                    <a:pt x="645" y="258"/>
                    <a:pt x="645" y="258"/>
                    <a:pt x="645" y="258"/>
                  </a:cubicBezTo>
                  <a:cubicBezTo>
                    <a:pt x="647" y="255"/>
                    <a:pt x="648" y="253"/>
                    <a:pt x="648" y="250"/>
                  </a:cubicBezTo>
                  <a:cubicBezTo>
                    <a:pt x="648" y="248"/>
                    <a:pt x="646" y="245"/>
                    <a:pt x="643" y="243"/>
                  </a:cubicBezTo>
                  <a:cubicBezTo>
                    <a:pt x="640" y="240"/>
                    <a:pt x="637" y="239"/>
                    <a:pt x="634" y="239"/>
                  </a:cubicBezTo>
                  <a:cubicBezTo>
                    <a:pt x="632" y="239"/>
                    <a:pt x="629" y="240"/>
                    <a:pt x="626" y="244"/>
                  </a:cubicBezTo>
                  <a:cubicBezTo>
                    <a:pt x="645" y="259"/>
                    <a:pt x="645" y="259"/>
                    <a:pt x="645" y="259"/>
                  </a:cubicBezTo>
                  <a:close/>
                  <a:moveTo>
                    <a:pt x="659" y="271"/>
                  </a:moveTo>
                  <a:cubicBezTo>
                    <a:pt x="659" y="271"/>
                    <a:pt x="659" y="271"/>
                    <a:pt x="659" y="271"/>
                  </a:cubicBezTo>
                  <a:cubicBezTo>
                    <a:pt x="647" y="261"/>
                    <a:pt x="647" y="261"/>
                    <a:pt x="647" y="261"/>
                  </a:cubicBezTo>
                  <a:cubicBezTo>
                    <a:pt x="648" y="260"/>
                    <a:pt x="648" y="260"/>
                    <a:pt x="648" y="260"/>
                  </a:cubicBezTo>
                  <a:cubicBezTo>
                    <a:pt x="677" y="265"/>
                    <a:pt x="677" y="265"/>
                    <a:pt x="677" y="265"/>
                  </a:cubicBezTo>
                  <a:cubicBezTo>
                    <a:pt x="690" y="250"/>
                    <a:pt x="690" y="250"/>
                    <a:pt x="690" y="250"/>
                  </a:cubicBezTo>
                  <a:cubicBezTo>
                    <a:pt x="689" y="248"/>
                    <a:pt x="689" y="248"/>
                    <a:pt x="689" y="248"/>
                  </a:cubicBezTo>
                  <a:cubicBezTo>
                    <a:pt x="688" y="249"/>
                    <a:pt x="686" y="250"/>
                    <a:pt x="685" y="250"/>
                  </a:cubicBezTo>
                  <a:cubicBezTo>
                    <a:pt x="684" y="251"/>
                    <a:pt x="682" y="250"/>
                    <a:pt x="680" y="250"/>
                  </a:cubicBezTo>
                  <a:cubicBezTo>
                    <a:pt x="658" y="246"/>
                    <a:pt x="658" y="246"/>
                    <a:pt x="658" y="246"/>
                  </a:cubicBezTo>
                  <a:cubicBezTo>
                    <a:pt x="659" y="243"/>
                    <a:pt x="660" y="240"/>
                    <a:pt x="659" y="236"/>
                  </a:cubicBezTo>
                  <a:cubicBezTo>
                    <a:pt x="659" y="233"/>
                    <a:pt x="657" y="231"/>
                    <a:pt x="654" y="229"/>
                  </a:cubicBezTo>
                  <a:cubicBezTo>
                    <a:pt x="651" y="226"/>
                    <a:pt x="647" y="225"/>
                    <a:pt x="642" y="226"/>
                  </a:cubicBezTo>
                  <a:cubicBezTo>
                    <a:pt x="638" y="227"/>
                    <a:pt x="633" y="231"/>
                    <a:pt x="628" y="237"/>
                  </a:cubicBezTo>
                  <a:cubicBezTo>
                    <a:pt x="608" y="260"/>
                    <a:pt x="608" y="260"/>
                    <a:pt x="608" y="260"/>
                  </a:cubicBezTo>
                  <a:cubicBezTo>
                    <a:pt x="610" y="262"/>
                    <a:pt x="610" y="262"/>
                    <a:pt x="610" y="262"/>
                  </a:cubicBezTo>
                  <a:cubicBezTo>
                    <a:pt x="612" y="260"/>
                    <a:pt x="613" y="259"/>
                    <a:pt x="615" y="259"/>
                  </a:cubicBezTo>
                  <a:cubicBezTo>
                    <a:pt x="617" y="259"/>
                    <a:pt x="618" y="260"/>
                    <a:pt x="621" y="261"/>
                  </a:cubicBezTo>
                  <a:cubicBezTo>
                    <a:pt x="648" y="284"/>
                    <a:pt x="648" y="284"/>
                    <a:pt x="648" y="284"/>
                  </a:cubicBezTo>
                  <a:cubicBezTo>
                    <a:pt x="650" y="286"/>
                    <a:pt x="651" y="288"/>
                    <a:pt x="651" y="289"/>
                  </a:cubicBezTo>
                  <a:cubicBezTo>
                    <a:pt x="652" y="291"/>
                    <a:pt x="651" y="293"/>
                    <a:pt x="649" y="295"/>
                  </a:cubicBezTo>
                  <a:cubicBezTo>
                    <a:pt x="651" y="296"/>
                    <a:pt x="651" y="296"/>
                    <a:pt x="651" y="296"/>
                  </a:cubicBezTo>
                  <a:cubicBezTo>
                    <a:pt x="672" y="272"/>
                    <a:pt x="672" y="272"/>
                    <a:pt x="672" y="272"/>
                  </a:cubicBezTo>
                  <a:cubicBezTo>
                    <a:pt x="670" y="270"/>
                    <a:pt x="670" y="270"/>
                    <a:pt x="670" y="270"/>
                  </a:cubicBezTo>
                  <a:cubicBezTo>
                    <a:pt x="668" y="272"/>
                    <a:pt x="666" y="274"/>
                    <a:pt x="665" y="274"/>
                  </a:cubicBezTo>
                  <a:cubicBezTo>
                    <a:pt x="663" y="274"/>
                    <a:pt x="661" y="273"/>
                    <a:pt x="659" y="271"/>
                  </a:cubicBezTo>
                  <a:close/>
                  <a:moveTo>
                    <a:pt x="704" y="233"/>
                  </a:moveTo>
                  <a:cubicBezTo>
                    <a:pt x="704" y="233"/>
                    <a:pt x="704" y="233"/>
                    <a:pt x="704" y="233"/>
                  </a:cubicBezTo>
                  <a:cubicBezTo>
                    <a:pt x="687" y="224"/>
                    <a:pt x="687" y="224"/>
                    <a:pt x="687" y="224"/>
                  </a:cubicBezTo>
                  <a:cubicBezTo>
                    <a:pt x="688" y="222"/>
                    <a:pt x="688" y="222"/>
                    <a:pt x="688" y="222"/>
                  </a:cubicBezTo>
                  <a:cubicBezTo>
                    <a:pt x="692" y="223"/>
                    <a:pt x="697" y="223"/>
                    <a:pt x="701" y="222"/>
                  </a:cubicBezTo>
                  <a:cubicBezTo>
                    <a:pt x="706" y="220"/>
                    <a:pt x="709" y="217"/>
                    <a:pt x="712" y="213"/>
                  </a:cubicBezTo>
                  <a:cubicBezTo>
                    <a:pt x="713" y="210"/>
                    <a:pt x="714" y="207"/>
                    <a:pt x="714" y="205"/>
                  </a:cubicBezTo>
                  <a:cubicBezTo>
                    <a:pt x="713" y="203"/>
                    <a:pt x="712" y="201"/>
                    <a:pt x="710" y="200"/>
                  </a:cubicBezTo>
                  <a:cubicBezTo>
                    <a:pt x="707" y="198"/>
                    <a:pt x="701" y="200"/>
                    <a:pt x="693" y="206"/>
                  </a:cubicBezTo>
                  <a:cubicBezTo>
                    <a:pt x="693" y="206"/>
                    <a:pt x="693" y="206"/>
                    <a:pt x="693" y="206"/>
                  </a:cubicBezTo>
                  <a:cubicBezTo>
                    <a:pt x="693" y="207"/>
                    <a:pt x="692" y="207"/>
                    <a:pt x="691" y="208"/>
                  </a:cubicBezTo>
                  <a:cubicBezTo>
                    <a:pt x="686" y="212"/>
                    <a:pt x="681" y="215"/>
                    <a:pt x="678" y="215"/>
                  </a:cubicBezTo>
                  <a:cubicBezTo>
                    <a:pt x="676" y="215"/>
                    <a:pt x="675" y="215"/>
                    <a:pt x="673" y="215"/>
                  </a:cubicBezTo>
                  <a:cubicBezTo>
                    <a:pt x="672" y="215"/>
                    <a:pt x="670" y="214"/>
                    <a:pt x="669" y="213"/>
                  </a:cubicBezTo>
                  <a:cubicBezTo>
                    <a:pt x="664" y="211"/>
                    <a:pt x="662" y="207"/>
                    <a:pt x="661" y="202"/>
                  </a:cubicBezTo>
                  <a:cubicBezTo>
                    <a:pt x="659" y="197"/>
                    <a:pt x="660" y="192"/>
                    <a:pt x="663" y="187"/>
                  </a:cubicBezTo>
                  <a:cubicBezTo>
                    <a:pt x="665" y="184"/>
                    <a:pt x="667" y="181"/>
                    <a:pt x="670" y="179"/>
                  </a:cubicBezTo>
                  <a:cubicBezTo>
                    <a:pt x="673" y="176"/>
                    <a:pt x="674" y="175"/>
                    <a:pt x="675" y="174"/>
                  </a:cubicBezTo>
                  <a:cubicBezTo>
                    <a:pt x="675" y="174"/>
                    <a:pt x="675" y="173"/>
                    <a:pt x="675" y="172"/>
                  </a:cubicBezTo>
                  <a:cubicBezTo>
                    <a:pt x="675" y="172"/>
                    <a:pt x="674" y="171"/>
                    <a:pt x="673" y="170"/>
                  </a:cubicBezTo>
                  <a:cubicBezTo>
                    <a:pt x="674" y="168"/>
                    <a:pt x="674" y="168"/>
                    <a:pt x="674" y="168"/>
                  </a:cubicBezTo>
                  <a:cubicBezTo>
                    <a:pt x="689" y="177"/>
                    <a:pt x="689" y="177"/>
                    <a:pt x="689" y="177"/>
                  </a:cubicBezTo>
                  <a:cubicBezTo>
                    <a:pt x="688" y="179"/>
                    <a:pt x="688" y="179"/>
                    <a:pt x="688" y="179"/>
                  </a:cubicBezTo>
                  <a:cubicBezTo>
                    <a:pt x="684" y="177"/>
                    <a:pt x="680" y="177"/>
                    <a:pt x="676" y="179"/>
                  </a:cubicBezTo>
                  <a:cubicBezTo>
                    <a:pt x="672" y="180"/>
                    <a:pt x="669" y="183"/>
                    <a:pt x="667" y="187"/>
                  </a:cubicBezTo>
                  <a:cubicBezTo>
                    <a:pt x="666" y="190"/>
                    <a:pt x="665" y="192"/>
                    <a:pt x="666" y="194"/>
                  </a:cubicBezTo>
                  <a:cubicBezTo>
                    <a:pt x="666" y="196"/>
                    <a:pt x="667" y="198"/>
                    <a:pt x="669" y="199"/>
                  </a:cubicBezTo>
                  <a:cubicBezTo>
                    <a:pt x="671" y="200"/>
                    <a:pt x="676" y="198"/>
                    <a:pt x="682" y="194"/>
                  </a:cubicBezTo>
                  <a:cubicBezTo>
                    <a:pt x="682" y="193"/>
                    <a:pt x="682" y="193"/>
                    <a:pt x="682" y="193"/>
                  </a:cubicBezTo>
                  <a:cubicBezTo>
                    <a:pt x="687" y="190"/>
                    <a:pt x="690" y="187"/>
                    <a:pt x="692" y="186"/>
                  </a:cubicBezTo>
                  <a:cubicBezTo>
                    <a:pt x="694" y="185"/>
                    <a:pt x="696" y="184"/>
                    <a:pt x="697" y="184"/>
                  </a:cubicBezTo>
                  <a:cubicBezTo>
                    <a:pt x="699" y="183"/>
                    <a:pt x="702" y="183"/>
                    <a:pt x="704" y="183"/>
                  </a:cubicBezTo>
                  <a:cubicBezTo>
                    <a:pt x="706" y="184"/>
                    <a:pt x="708" y="184"/>
                    <a:pt x="710" y="185"/>
                  </a:cubicBezTo>
                  <a:cubicBezTo>
                    <a:pt x="715" y="188"/>
                    <a:pt x="718" y="192"/>
                    <a:pt x="719" y="197"/>
                  </a:cubicBezTo>
                  <a:cubicBezTo>
                    <a:pt x="720" y="202"/>
                    <a:pt x="719" y="208"/>
                    <a:pt x="716" y="213"/>
                  </a:cubicBezTo>
                  <a:cubicBezTo>
                    <a:pt x="714" y="216"/>
                    <a:pt x="711" y="219"/>
                    <a:pt x="708" y="222"/>
                  </a:cubicBezTo>
                  <a:cubicBezTo>
                    <a:pt x="705" y="225"/>
                    <a:pt x="704" y="226"/>
                    <a:pt x="704" y="227"/>
                  </a:cubicBezTo>
                  <a:cubicBezTo>
                    <a:pt x="703" y="227"/>
                    <a:pt x="703" y="228"/>
                    <a:pt x="703" y="229"/>
                  </a:cubicBezTo>
                  <a:cubicBezTo>
                    <a:pt x="704" y="230"/>
                    <a:pt x="704" y="231"/>
                    <a:pt x="705" y="231"/>
                  </a:cubicBezTo>
                  <a:cubicBezTo>
                    <a:pt x="704" y="233"/>
                    <a:pt x="704" y="233"/>
                    <a:pt x="704" y="233"/>
                  </a:cubicBezTo>
                  <a:close/>
                  <a:moveTo>
                    <a:pt x="734" y="148"/>
                  </a:moveTo>
                  <a:cubicBezTo>
                    <a:pt x="734" y="148"/>
                    <a:pt x="734" y="148"/>
                    <a:pt x="734" y="148"/>
                  </a:cubicBezTo>
                  <a:cubicBezTo>
                    <a:pt x="700" y="135"/>
                    <a:pt x="700" y="135"/>
                    <a:pt x="700" y="135"/>
                  </a:cubicBezTo>
                  <a:cubicBezTo>
                    <a:pt x="698" y="134"/>
                    <a:pt x="696" y="133"/>
                    <a:pt x="695" y="131"/>
                  </a:cubicBezTo>
                  <a:cubicBezTo>
                    <a:pt x="695" y="130"/>
                    <a:pt x="695" y="128"/>
                    <a:pt x="695" y="125"/>
                  </a:cubicBezTo>
                  <a:cubicBezTo>
                    <a:pt x="693" y="125"/>
                    <a:pt x="693" y="125"/>
                    <a:pt x="693" y="125"/>
                  </a:cubicBezTo>
                  <a:cubicBezTo>
                    <a:pt x="682" y="154"/>
                    <a:pt x="682" y="154"/>
                    <a:pt x="682" y="154"/>
                  </a:cubicBezTo>
                  <a:cubicBezTo>
                    <a:pt x="684" y="155"/>
                    <a:pt x="684" y="155"/>
                    <a:pt x="684" y="155"/>
                  </a:cubicBezTo>
                  <a:cubicBezTo>
                    <a:pt x="685" y="152"/>
                    <a:pt x="686" y="151"/>
                    <a:pt x="688" y="150"/>
                  </a:cubicBezTo>
                  <a:cubicBezTo>
                    <a:pt x="689" y="150"/>
                    <a:pt x="691" y="150"/>
                    <a:pt x="694" y="151"/>
                  </a:cubicBezTo>
                  <a:cubicBezTo>
                    <a:pt x="727" y="164"/>
                    <a:pt x="727" y="164"/>
                    <a:pt x="727" y="164"/>
                  </a:cubicBezTo>
                  <a:cubicBezTo>
                    <a:pt x="730" y="165"/>
                    <a:pt x="732" y="166"/>
                    <a:pt x="732" y="168"/>
                  </a:cubicBezTo>
                  <a:cubicBezTo>
                    <a:pt x="733" y="169"/>
                    <a:pt x="733" y="171"/>
                    <a:pt x="732" y="173"/>
                  </a:cubicBezTo>
                  <a:cubicBezTo>
                    <a:pt x="734" y="174"/>
                    <a:pt x="734" y="174"/>
                    <a:pt x="734" y="174"/>
                  </a:cubicBezTo>
                  <a:cubicBezTo>
                    <a:pt x="746" y="145"/>
                    <a:pt x="746" y="145"/>
                    <a:pt x="746" y="145"/>
                  </a:cubicBezTo>
                  <a:cubicBezTo>
                    <a:pt x="744" y="144"/>
                    <a:pt x="744" y="144"/>
                    <a:pt x="744" y="144"/>
                  </a:cubicBezTo>
                  <a:cubicBezTo>
                    <a:pt x="743" y="146"/>
                    <a:pt x="741" y="148"/>
                    <a:pt x="740" y="148"/>
                  </a:cubicBezTo>
                  <a:cubicBezTo>
                    <a:pt x="738" y="149"/>
                    <a:pt x="736" y="149"/>
                    <a:pt x="734" y="148"/>
                  </a:cubicBezTo>
                  <a:close/>
                  <a:moveTo>
                    <a:pt x="710" y="62"/>
                  </a:moveTo>
                  <a:cubicBezTo>
                    <a:pt x="710" y="62"/>
                    <a:pt x="710" y="62"/>
                    <a:pt x="710" y="62"/>
                  </a:cubicBezTo>
                  <a:cubicBezTo>
                    <a:pt x="724" y="65"/>
                    <a:pt x="724" y="65"/>
                    <a:pt x="724" y="65"/>
                  </a:cubicBezTo>
                  <a:cubicBezTo>
                    <a:pt x="724" y="67"/>
                    <a:pt x="724" y="67"/>
                    <a:pt x="724" y="67"/>
                  </a:cubicBezTo>
                  <a:cubicBezTo>
                    <a:pt x="720" y="67"/>
                    <a:pt x="717" y="67"/>
                    <a:pt x="715" y="69"/>
                  </a:cubicBezTo>
                  <a:cubicBezTo>
                    <a:pt x="713" y="70"/>
                    <a:pt x="711" y="73"/>
                    <a:pt x="710" y="76"/>
                  </a:cubicBezTo>
                  <a:cubicBezTo>
                    <a:pt x="710" y="80"/>
                    <a:pt x="710" y="80"/>
                    <a:pt x="710" y="80"/>
                  </a:cubicBezTo>
                  <a:cubicBezTo>
                    <a:pt x="751" y="89"/>
                    <a:pt x="751" y="89"/>
                    <a:pt x="751" y="89"/>
                  </a:cubicBezTo>
                  <a:cubicBezTo>
                    <a:pt x="753" y="90"/>
                    <a:pt x="755" y="90"/>
                    <a:pt x="757" y="89"/>
                  </a:cubicBezTo>
                  <a:cubicBezTo>
                    <a:pt x="758" y="88"/>
                    <a:pt x="759" y="87"/>
                    <a:pt x="760" y="84"/>
                  </a:cubicBezTo>
                  <a:cubicBezTo>
                    <a:pt x="762" y="84"/>
                    <a:pt x="762" y="84"/>
                    <a:pt x="762" y="84"/>
                  </a:cubicBezTo>
                  <a:cubicBezTo>
                    <a:pt x="755" y="115"/>
                    <a:pt x="755" y="115"/>
                    <a:pt x="755" y="115"/>
                  </a:cubicBezTo>
                  <a:cubicBezTo>
                    <a:pt x="753" y="115"/>
                    <a:pt x="753" y="115"/>
                    <a:pt x="753" y="115"/>
                  </a:cubicBezTo>
                  <a:cubicBezTo>
                    <a:pt x="753" y="112"/>
                    <a:pt x="753" y="110"/>
                    <a:pt x="752" y="109"/>
                  </a:cubicBezTo>
                  <a:cubicBezTo>
                    <a:pt x="751" y="108"/>
                    <a:pt x="749" y="107"/>
                    <a:pt x="747" y="106"/>
                  </a:cubicBezTo>
                  <a:cubicBezTo>
                    <a:pt x="706" y="97"/>
                    <a:pt x="706" y="97"/>
                    <a:pt x="706" y="97"/>
                  </a:cubicBezTo>
                  <a:cubicBezTo>
                    <a:pt x="705" y="100"/>
                    <a:pt x="705" y="100"/>
                    <a:pt x="705" y="100"/>
                  </a:cubicBezTo>
                  <a:cubicBezTo>
                    <a:pt x="704" y="104"/>
                    <a:pt x="704" y="107"/>
                    <a:pt x="705" y="109"/>
                  </a:cubicBezTo>
                  <a:cubicBezTo>
                    <a:pt x="707" y="111"/>
                    <a:pt x="709" y="112"/>
                    <a:pt x="713" y="114"/>
                  </a:cubicBezTo>
                  <a:cubicBezTo>
                    <a:pt x="712" y="116"/>
                    <a:pt x="712" y="116"/>
                    <a:pt x="712" y="116"/>
                  </a:cubicBezTo>
                  <a:cubicBezTo>
                    <a:pt x="698" y="112"/>
                    <a:pt x="698" y="112"/>
                    <a:pt x="698" y="112"/>
                  </a:cubicBezTo>
                  <a:cubicBezTo>
                    <a:pt x="710" y="62"/>
                    <a:pt x="710" y="62"/>
                    <a:pt x="710" y="62"/>
                  </a:cubicBezTo>
                  <a:close/>
                  <a:moveTo>
                    <a:pt x="740" y="19"/>
                  </a:moveTo>
                  <a:cubicBezTo>
                    <a:pt x="740" y="19"/>
                    <a:pt x="740" y="19"/>
                    <a:pt x="740" y="19"/>
                  </a:cubicBezTo>
                  <a:cubicBezTo>
                    <a:pt x="756" y="19"/>
                    <a:pt x="756" y="19"/>
                    <a:pt x="756" y="19"/>
                  </a:cubicBezTo>
                  <a:cubicBezTo>
                    <a:pt x="759" y="19"/>
                    <a:pt x="761" y="19"/>
                    <a:pt x="763" y="18"/>
                  </a:cubicBezTo>
                  <a:cubicBezTo>
                    <a:pt x="764" y="17"/>
                    <a:pt x="764" y="15"/>
                    <a:pt x="765" y="12"/>
                  </a:cubicBezTo>
                  <a:cubicBezTo>
                    <a:pt x="767" y="12"/>
                    <a:pt x="767" y="12"/>
                    <a:pt x="767" y="12"/>
                  </a:cubicBezTo>
                  <a:cubicBezTo>
                    <a:pt x="766" y="44"/>
                    <a:pt x="766" y="44"/>
                    <a:pt x="766" y="44"/>
                  </a:cubicBezTo>
                  <a:cubicBezTo>
                    <a:pt x="764" y="44"/>
                    <a:pt x="764" y="44"/>
                    <a:pt x="764" y="44"/>
                  </a:cubicBezTo>
                  <a:cubicBezTo>
                    <a:pt x="764" y="41"/>
                    <a:pt x="763" y="39"/>
                    <a:pt x="762" y="38"/>
                  </a:cubicBezTo>
                  <a:cubicBezTo>
                    <a:pt x="761" y="37"/>
                    <a:pt x="759" y="37"/>
                    <a:pt x="756" y="37"/>
                  </a:cubicBezTo>
                  <a:cubicBezTo>
                    <a:pt x="743" y="36"/>
                    <a:pt x="743" y="36"/>
                    <a:pt x="743" y="36"/>
                  </a:cubicBezTo>
                  <a:cubicBezTo>
                    <a:pt x="718" y="50"/>
                    <a:pt x="718" y="50"/>
                    <a:pt x="718" y="50"/>
                  </a:cubicBezTo>
                  <a:cubicBezTo>
                    <a:pt x="716" y="51"/>
                    <a:pt x="714" y="52"/>
                    <a:pt x="713" y="53"/>
                  </a:cubicBezTo>
                  <a:cubicBezTo>
                    <a:pt x="713" y="55"/>
                    <a:pt x="712" y="56"/>
                    <a:pt x="712" y="57"/>
                  </a:cubicBezTo>
                  <a:cubicBezTo>
                    <a:pt x="710" y="57"/>
                    <a:pt x="710" y="57"/>
                    <a:pt x="710" y="57"/>
                  </a:cubicBezTo>
                  <a:cubicBezTo>
                    <a:pt x="711" y="28"/>
                    <a:pt x="711" y="28"/>
                    <a:pt x="711" y="28"/>
                  </a:cubicBezTo>
                  <a:cubicBezTo>
                    <a:pt x="713" y="28"/>
                    <a:pt x="713" y="28"/>
                    <a:pt x="713" y="28"/>
                  </a:cubicBezTo>
                  <a:cubicBezTo>
                    <a:pt x="713" y="30"/>
                    <a:pt x="713" y="31"/>
                    <a:pt x="713" y="31"/>
                  </a:cubicBezTo>
                  <a:cubicBezTo>
                    <a:pt x="714" y="32"/>
                    <a:pt x="714" y="32"/>
                    <a:pt x="715" y="32"/>
                  </a:cubicBezTo>
                  <a:cubicBezTo>
                    <a:pt x="715" y="32"/>
                    <a:pt x="716" y="32"/>
                    <a:pt x="716" y="32"/>
                  </a:cubicBezTo>
                  <a:cubicBezTo>
                    <a:pt x="716" y="32"/>
                    <a:pt x="717" y="32"/>
                    <a:pt x="717" y="32"/>
                  </a:cubicBezTo>
                  <a:cubicBezTo>
                    <a:pt x="737" y="21"/>
                    <a:pt x="737" y="21"/>
                    <a:pt x="737" y="21"/>
                  </a:cubicBezTo>
                  <a:cubicBezTo>
                    <a:pt x="719" y="11"/>
                    <a:pt x="719" y="11"/>
                    <a:pt x="719" y="11"/>
                  </a:cubicBezTo>
                  <a:cubicBezTo>
                    <a:pt x="718" y="11"/>
                    <a:pt x="718" y="11"/>
                    <a:pt x="717" y="11"/>
                  </a:cubicBezTo>
                  <a:cubicBezTo>
                    <a:pt x="717" y="10"/>
                    <a:pt x="716" y="10"/>
                    <a:pt x="716" y="10"/>
                  </a:cubicBezTo>
                  <a:cubicBezTo>
                    <a:pt x="715" y="10"/>
                    <a:pt x="714" y="11"/>
                    <a:pt x="714" y="12"/>
                  </a:cubicBezTo>
                  <a:cubicBezTo>
                    <a:pt x="713" y="13"/>
                    <a:pt x="713" y="14"/>
                    <a:pt x="713" y="16"/>
                  </a:cubicBezTo>
                  <a:cubicBezTo>
                    <a:pt x="713" y="16"/>
                    <a:pt x="713" y="16"/>
                    <a:pt x="713" y="16"/>
                  </a:cubicBezTo>
                  <a:cubicBezTo>
                    <a:pt x="711" y="16"/>
                    <a:pt x="711" y="16"/>
                    <a:pt x="711" y="16"/>
                  </a:cubicBezTo>
                  <a:cubicBezTo>
                    <a:pt x="711" y="0"/>
                    <a:pt x="711" y="0"/>
                    <a:pt x="711" y="0"/>
                  </a:cubicBezTo>
                  <a:cubicBezTo>
                    <a:pt x="713" y="0"/>
                    <a:pt x="713" y="0"/>
                    <a:pt x="713" y="0"/>
                  </a:cubicBezTo>
                  <a:cubicBezTo>
                    <a:pt x="713" y="1"/>
                    <a:pt x="713" y="1"/>
                    <a:pt x="713" y="1"/>
                  </a:cubicBezTo>
                  <a:cubicBezTo>
                    <a:pt x="713" y="2"/>
                    <a:pt x="714" y="3"/>
                    <a:pt x="714" y="4"/>
                  </a:cubicBezTo>
                  <a:cubicBezTo>
                    <a:pt x="715" y="5"/>
                    <a:pt x="716" y="5"/>
                    <a:pt x="717" y="6"/>
                  </a:cubicBezTo>
                  <a:cubicBezTo>
                    <a:pt x="740" y="19"/>
                    <a:pt x="740" y="19"/>
                    <a:pt x="740"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 name="Freeform 22"/>
            <p:cNvSpPr>
              <a:spLocks noEditPoints="1"/>
            </p:cNvSpPr>
            <p:nvPr/>
          </p:nvSpPr>
          <p:spPr bwMode="auto">
            <a:xfrm>
              <a:off x="2080674" y="3588472"/>
              <a:ext cx="75151" cy="19566"/>
            </a:xfrm>
            <a:custGeom>
              <a:avLst/>
              <a:gdLst>
                <a:gd name="T0" fmla="*/ 0 w 163"/>
                <a:gd name="T1" fmla="*/ 39 h 42"/>
                <a:gd name="T2" fmla="*/ 11 w 163"/>
                <a:gd name="T3" fmla="*/ 35 h 42"/>
                <a:gd name="T4" fmla="*/ 10 w 163"/>
                <a:gd name="T5" fmla="*/ 8 h 42"/>
                <a:gd name="T6" fmla="*/ 4 w 163"/>
                <a:gd name="T7" fmla="*/ 7 h 42"/>
                <a:gd name="T8" fmla="*/ 2 w 163"/>
                <a:gd name="T9" fmla="*/ 5 h 42"/>
                <a:gd name="T10" fmla="*/ 19 w 163"/>
                <a:gd name="T11" fmla="*/ 0 h 42"/>
                <a:gd name="T12" fmla="*/ 21 w 163"/>
                <a:gd name="T13" fmla="*/ 35 h 42"/>
                <a:gd name="T14" fmla="*/ 31 w 163"/>
                <a:gd name="T15" fmla="*/ 39 h 42"/>
                <a:gd name="T16" fmla="*/ 23 w 163"/>
                <a:gd name="T17" fmla="*/ 41 h 42"/>
                <a:gd name="T18" fmla="*/ 7 w 163"/>
                <a:gd name="T19" fmla="*/ 41 h 42"/>
                <a:gd name="T20" fmla="*/ 56 w 163"/>
                <a:gd name="T21" fmla="*/ 23 h 42"/>
                <a:gd name="T22" fmla="*/ 51 w 163"/>
                <a:gd name="T23" fmla="*/ 26 h 42"/>
                <a:gd name="T24" fmla="*/ 52 w 163"/>
                <a:gd name="T25" fmla="*/ 37 h 42"/>
                <a:gd name="T26" fmla="*/ 66 w 163"/>
                <a:gd name="T27" fmla="*/ 37 h 42"/>
                <a:gd name="T28" fmla="*/ 66 w 163"/>
                <a:gd name="T29" fmla="*/ 27 h 42"/>
                <a:gd name="T30" fmla="*/ 61 w 163"/>
                <a:gd name="T31" fmla="*/ 16 h 42"/>
                <a:gd name="T32" fmla="*/ 65 w 163"/>
                <a:gd name="T33" fmla="*/ 13 h 42"/>
                <a:gd name="T34" fmla="*/ 64 w 163"/>
                <a:gd name="T35" fmla="*/ 5 h 42"/>
                <a:gd name="T36" fmla="*/ 53 w 163"/>
                <a:gd name="T37" fmla="*/ 4 h 42"/>
                <a:gd name="T38" fmla="*/ 53 w 163"/>
                <a:gd name="T39" fmla="*/ 12 h 42"/>
                <a:gd name="T40" fmla="*/ 51 w 163"/>
                <a:gd name="T41" fmla="*/ 21 h 42"/>
                <a:gd name="T42" fmla="*/ 45 w 163"/>
                <a:gd name="T43" fmla="*/ 16 h 42"/>
                <a:gd name="T44" fmla="*/ 47 w 163"/>
                <a:gd name="T45" fmla="*/ 3 h 42"/>
                <a:gd name="T46" fmla="*/ 71 w 163"/>
                <a:gd name="T47" fmla="*/ 3 h 42"/>
                <a:gd name="T48" fmla="*/ 73 w 163"/>
                <a:gd name="T49" fmla="*/ 14 h 42"/>
                <a:gd name="T50" fmla="*/ 74 w 163"/>
                <a:gd name="T51" fmla="*/ 23 h 42"/>
                <a:gd name="T52" fmla="*/ 72 w 163"/>
                <a:gd name="T53" fmla="*/ 39 h 42"/>
                <a:gd name="T54" fmla="*/ 45 w 163"/>
                <a:gd name="T55" fmla="*/ 39 h 42"/>
                <a:gd name="T56" fmla="*/ 43 w 163"/>
                <a:gd name="T57" fmla="*/ 25 h 42"/>
                <a:gd name="T58" fmla="*/ 83 w 163"/>
                <a:gd name="T59" fmla="*/ 39 h 42"/>
                <a:gd name="T60" fmla="*/ 87 w 163"/>
                <a:gd name="T61" fmla="*/ 36 h 42"/>
                <a:gd name="T62" fmla="*/ 95 w 163"/>
                <a:gd name="T63" fmla="*/ 38 h 42"/>
                <a:gd name="T64" fmla="*/ 109 w 163"/>
                <a:gd name="T65" fmla="*/ 22 h 42"/>
                <a:gd name="T66" fmla="*/ 103 w 163"/>
                <a:gd name="T67" fmla="*/ 27 h 42"/>
                <a:gd name="T68" fmla="*/ 87 w 163"/>
                <a:gd name="T69" fmla="*/ 25 h 42"/>
                <a:gd name="T70" fmla="*/ 88 w 163"/>
                <a:gd name="T71" fmla="*/ 5 h 42"/>
                <a:gd name="T72" fmla="*/ 115 w 163"/>
                <a:gd name="T73" fmla="*/ 5 h 42"/>
                <a:gd name="T74" fmla="*/ 118 w 163"/>
                <a:gd name="T75" fmla="*/ 28 h 42"/>
                <a:gd name="T76" fmla="*/ 105 w 163"/>
                <a:gd name="T77" fmla="*/ 41 h 42"/>
                <a:gd name="T78" fmla="*/ 89 w 163"/>
                <a:gd name="T79" fmla="*/ 41 h 42"/>
                <a:gd name="T80" fmla="*/ 101 w 163"/>
                <a:gd name="T81" fmla="*/ 23 h 42"/>
                <a:gd name="T82" fmla="*/ 107 w 163"/>
                <a:gd name="T83" fmla="*/ 21 h 42"/>
                <a:gd name="T84" fmla="*/ 106 w 163"/>
                <a:gd name="T85" fmla="*/ 7 h 42"/>
                <a:gd name="T86" fmla="*/ 95 w 163"/>
                <a:gd name="T87" fmla="*/ 6 h 42"/>
                <a:gd name="T88" fmla="*/ 96 w 163"/>
                <a:gd name="T89" fmla="*/ 20 h 42"/>
                <a:gd name="T90" fmla="*/ 145 w 163"/>
                <a:gd name="T91" fmla="*/ 19 h 42"/>
                <a:gd name="T92" fmla="*/ 140 w 163"/>
                <a:gd name="T93" fmla="*/ 22 h 42"/>
                <a:gd name="T94" fmla="*/ 140 w 163"/>
                <a:gd name="T95" fmla="*/ 36 h 42"/>
                <a:gd name="T96" fmla="*/ 151 w 163"/>
                <a:gd name="T97" fmla="*/ 37 h 42"/>
                <a:gd name="T98" fmla="*/ 151 w 163"/>
                <a:gd name="T99" fmla="*/ 22 h 42"/>
                <a:gd name="T100" fmla="*/ 163 w 163"/>
                <a:gd name="T101" fmla="*/ 4 h 42"/>
                <a:gd name="T102" fmla="*/ 159 w 163"/>
                <a:gd name="T103" fmla="*/ 7 h 42"/>
                <a:gd name="T104" fmla="*/ 151 w 163"/>
                <a:gd name="T105" fmla="*/ 4 h 42"/>
                <a:gd name="T106" fmla="*/ 137 w 163"/>
                <a:gd name="T107" fmla="*/ 21 h 42"/>
                <a:gd name="T108" fmla="*/ 143 w 163"/>
                <a:gd name="T109" fmla="*/ 16 h 42"/>
                <a:gd name="T110" fmla="*/ 160 w 163"/>
                <a:gd name="T111" fmla="*/ 17 h 42"/>
                <a:gd name="T112" fmla="*/ 158 w 163"/>
                <a:gd name="T113" fmla="*/ 38 h 42"/>
                <a:gd name="T114" fmla="*/ 131 w 163"/>
                <a:gd name="T115" fmla="*/ 37 h 42"/>
                <a:gd name="T116" fmla="*/ 128 w 163"/>
                <a:gd name="T117" fmla="*/ 15 h 42"/>
                <a:gd name="T118" fmla="*/ 141 w 163"/>
                <a:gd name="T119" fmla="*/ 2 h 42"/>
                <a:gd name="T120" fmla="*/ 158 w 163"/>
                <a:gd name="T121" fmla="*/ 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63" h="42">
                  <a:moveTo>
                    <a:pt x="0" y="41"/>
                  </a:moveTo>
                  <a:cubicBezTo>
                    <a:pt x="0" y="39"/>
                    <a:pt x="0" y="39"/>
                    <a:pt x="0" y="39"/>
                  </a:cubicBezTo>
                  <a:cubicBezTo>
                    <a:pt x="5" y="39"/>
                    <a:pt x="8" y="39"/>
                    <a:pt x="9" y="38"/>
                  </a:cubicBezTo>
                  <a:cubicBezTo>
                    <a:pt x="10" y="38"/>
                    <a:pt x="11" y="37"/>
                    <a:pt x="11" y="35"/>
                  </a:cubicBezTo>
                  <a:cubicBezTo>
                    <a:pt x="11" y="10"/>
                    <a:pt x="11" y="10"/>
                    <a:pt x="11" y="10"/>
                  </a:cubicBezTo>
                  <a:cubicBezTo>
                    <a:pt x="11" y="9"/>
                    <a:pt x="10" y="8"/>
                    <a:pt x="10" y="8"/>
                  </a:cubicBezTo>
                  <a:cubicBezTo>
                    <a:pt x="9" y="8"/>
                    <a:pt x="8" y="7"/>
                    <a:pt x="6" y="7"/>
                  </a:cubicBezTo>
                  <a:cubicBezTo>
                    <a:pt x="6" y="7"/>
                    <a:pt x="5" y="7"/>
                    <a:pt x="4" y="7"/>
                  </a:cubicBezTo>
                  <a:cubicBezTo>
                    <a:pt x="3" y="7"/>
                    <a:pt x="2" y="8"/>
                    <a:pt x="2" y="8"/>
                  </a:cubicBezTo>
                  <a:cubicBezTo>
                    <a:pt x="2" y="5"/>
                    <a:pt x="2" y="5"/>
                    <a:pt x="2" y="5"/>
                  </a:cubicBezTo>
                  <a:cubicBezTo>
                    <a:pt x="5" y="5"/>
                    <a:pt x="8" y="4"/>
                    <a:pt x="11" y="4"/>
                  </a:cubicBezTo>
                  <a:cubicBezTo>
                    <a:pt x="13" y="3"/>
                    <a:pt x="16" y="2"/>
                    <a:pt x="19" y="0"/>
                  </a:cubicBezTo>
                  <a:cubicBezTo>
                    <a:pt x="21" y="0"/>
                    <a:pt x="21" y="0"/>
                    <a:pt x="21" y="0"/>
                  </a:cubicBezTo>
                  <a:cubicBezTo>
                    <a:pt x="21" y="35"/>
                    <a:pt x="21" y="35"/>
                    <a:pt x="21" y="35"/>
                  </a:cubicBezTo>
                  <a:cubicBezTo>
                    <a:pt x="21" y="37"/>
                    <a:pt x="22" y="38"/>
                    <a:pt x="23" y="38"/>
                  </a:cubicBezTo>
                  <a:cubicBezTo>
                    <a:pt x="24" y="38"/>
                    <a:pt x="27" y="39"/>
                    <a:pt x="31" y="39"/>
                  </a:cubicBezTo>
                  <a:cubicBezTo>
                    <a:pt x="31" y="41"/>
                    <a:pt x="31" y="41"/>
                    <a:pt x="31" y="41"/>
                  </a:cubicBezTo>
                  <a:cubicBezTo>
                    <a:pt x="28" y="41"/>
                    <a:pt x="26" y="41"/>
                    <a:pt x="23" y="41"/>
                  </a:cubicBezTo>
                  <a:cubicBezTo>
                    <a:pt x="21" y="41"/>
                    <a:pt x="18" y="41"/>
                    <a:pt x="16" y="41"/>
                  </a:cubicBezTo>
                  <a:cubicBezTo>
                    <a:pt x="12" y="41"/>
                    <a:pt x="9" y="41"/>
                    <a:pt x="7" y="41"/>
                  </a:cubicBezTo>
                  <a:cubicBezTo>
                    <a:pt x="4" y="41"/>
                    <a:pt x="2" y="41"/>
                    <a:pt x="0" y="41"/>
                  </a:cubicBezTo>
                  <a:close/>
                  <a:moveTo>
                    <a:pt x="56" y="23"/>
                  </a:moveTo>
                  <a:cubicBezTo>
                    <a:pt x="56" y="23"/>
                    <a:pt x="56" y="23"/>
                    <a:pt x="56" y="23"/>
                  </a:cubicBezTo>
                  <a:cubicBezTo>
                    <a:pt x="54" y="24"/>
                    <a:pt x="52" y="25"/>
                    <a:pt x="51" y="26"/>
                  </a:cubicBezTo>
                  <a:cubicBezTo>
                    <a:pt x="50" y="28"/>
                    <a:pt x="49" y="29"/>
                    <a:pt x="49" y="31"/>
                  </a:cubicBezTo>
                  <a:cubicBezTo>
                    <a:pt x="49" y="33"/>
                    <a:pt x="50" y="35"/>
                    <a:pt x="52" y="37"/>
                  </a:cubicBezTo>
                  <a:cubicBezTo>
                    <a:pt x="54" y="38"/>
                    <a:pt x="57" y="39"/>
                    <a:pt x="60" y="39"/>
                  </a:cubicBezTo>
                  <a:cubicBezTo>
                    <a:pt x="62" y="39"/>
                    <a:pt x="64" y="39"/>
                    <a:pt x="66" y="37"/>
                  </a:cubicBezTo>
                  <a:cubicBezTo>
                    <a:pt x="68" y="36"/>
                    <a:pt x="69" y="34"/>
                    <a:pt x="69" y="32"/>
                  </a:cubicBezTo>
                  <a:cubicBezTo>
                    <a:pt x="69" y="31"/>
                    <a:pt x="68" y="29"/>
                    <a:pt x="66" y="27"/>
                  </a:cubicBezTo>
                  <a:cubicBezTo>
                    <a:pt x="64" y="26"/>
                    <a:pt x="61" y="24"/>
                    <a:pt x="56" y="23"/>
                  </a:cubicBezTo>
                  <a:close/>
                  <a:moveTo>
                    <a:pt x="61" y="16"/>
                  </a:moveTo>
                  <a:cubicBezTo>
                    <a:pt x="61" y="16"/>
                    <a:pt x="61" y="16"/>
                    <a:pt x="61" y="16"/>
                  </a:cubicBezTo>
                  <a:cubicBezTo>
                    <a:pt x="63" y="15"/>
                    <a:pt x="64" y="14"/>
                    <a:pt x="65" y="13"/>
                  </a:cubicBezTo>
                  <a:cubicBezTo>
                    <a:pt x="66" y="12"/>
                    <a:pt x="67" y="11"/>
                    <a:pt x="67" y="9"/>
                  </a:cubicBezTo>
                  <a:cubicBezTo>
                    <a:pt x="67" y="7"/>
                    <a:pt x="66" y="6"/>
                    <a:pt x="64" y="5"/>
                  </a:cubicBezTo>
                  <a:cubicBezTo>
                    <a:pt x="63" y="3"/>
                    <a:pt x="61" y="3"/>
                    <a:pt x="58" y="3"/>
                  </a:cubicBezTo>
                  <a:cubicBezTo>
                    <a:pt x="56" y="3"/>
                    <a:pt x="55" y="3"/>
                    <a:pt x="53" y="4"/>
                  </a:cubicBezTo>
                  <a:cubicBezTo>
                    <a:pt x="52" y="5"/>
                    <a:pt x="51" y="6"/>
                    <a:pt x="51" y="8"/>
                  </a:cubicBezTo>
                  <a:cubicBezTo>
                    <a:pt x="51" y="10"/>
                    <a:pt x="52" y="11"/>
                    <a:pt x="53" y="12"/>
                  </a:cubicBezTo>
                  <a:cubicBezTo>
                    <a:pt x="55" y="14"/>
                    <a:pt x="58" y="15"/>
                    <a:pt x="61" y="16"/>
                  </a:cubicBezTo>
                  <a:close/>
                  <a:moveTo>
                    <a:pt x="51" y="21"/>
                  </a:moveTo>
                  <a:cubicBezTo>
                    <a:pt x="51" y="21"/>
                    <a:pt x="51" y="21"/>
                    <a:pt x="51" y="21"/>
                  </a:cubicBezTo>
                  <a:cubicBezTo>
                    <a:pt x="48" y="19"/>
                    <a:pt x="46" y="18"/>
                    <a:pt x="45" y="16"/>
                  </a:cubicBezTo>
                  <a:cubicBezTo>
                    <a:pt x="43" y="14"/>
                    <a:pt x="42" y="13"/>
                    <a:pt x="42" y="11"/>
                  </a:cubicBezTo>
                  <a:cubicBezTo>
                    <a:pt x="42" y="8"/>
                    <a:pt x="44" y="5"/>
                    <a:pt x="47" y="3"/>
                  </a:cubicBezTo>
                  <a:cubicBezTo>
                    <a:pt x="50" y="1"/>
                    <a:pt x="55" y="0"/>
                    <a:pt x="60" y="0"/>
                  </a:cubicBezTo>
                  <a:cubicBezTo>
                    <a:pt x="64" y="0"/>
                    <a:pt x="68" y="1"/>
                    <a:pt x="71" y="3"/>
                  </a:cubicBezTo>
                  <a:cubicBezTo>
                    <a:pt x="73" y="4"/>
                    <a:pt x="75" y="6"/>
                    <a:pt x="75" y="9"/>
                  </a:cubicBezTo>
                  <a:cubicBezTo>
                    <a:pt x="75" y="11"/>
                    <a:pt x="74" y="12"/>
                    <a:pt x="73" y="14"/>
                  </a:cubicBezTo>
                  <a:cubicBezTo>
                    <a:pt x="71" y="15"/>
                    <a:pt x="69" y="17"/>
                    <a:pt x="65" y="18"/>
                  </a:cubicBezTo>
                  <a:cubicBezTo>
                    <a:pt x="69" y="20"/>
                    <a:pt x="72" y="21"/>
                    <a:pt x="74" y="23"/>
                  </a:cubicBezTo>
                  <a:cubicBezTo>
                    <a:pt x="76" y="25"/>
                    <a:pt x="77" y="27"/>
                    <a:pt x="77" y="30"/>
                  </a:cubicBezTo>
                  <a:cubicBezTo>
                    <a:pt x="77" y="33"/>
                    <a:pt x="75" y="37"/>
                    <a:pt x="72" y="39"/>
                  </a:cubicBezTo>
                  <a:cubicBezTo>
                    <a:pt x="69" y="41"/>
                    <a:pt x="64" y="42"/>
                    <a:pt x="59" y="42"/>
                  </a:cubicBezTo>
                  <a:cubicBezTo>
                    <a:pt x="53" y="42"/>
                    <a:pt x="48" y="41"/>
                    <a:pt x="45" y="39"/>
                  </a:cubicBezTo>
                  <a:cubicBezTo>
                    <a:pt x="41" y="37"/>
                    <a:pt x="40" y="35"/>
                    <a:pt x="40" y="31"/>
                  </a:cubicBezTo>
                  <a:cubicBezTo>
                    <a:pt x="40" y="29"/>
                    <a:pt x="41" y="27"/>
                    <a:pt x="43" y="25"/>
                  </a:cubicBezTo>
                  <a:cubicBezTo>
                    <a:pt x="44" y="24"/>
                    <a:pt x="47" y="22"/>
                    <a:pt x="51" y="21"/>
                  </a:cubicBezTo>
                  <a:close/>
                  <a:moveTo>
                    <a:pt x="83" y="39"/>
                  </a:moveTo>
                  <a:cubicBezTo>
                    <a:pt x="83" y="39"/>
                    <a:pt x="83" y="39"/>
                    <a:pt x="83" y="39"/>
                  </a:cubicBezTo>
                  <a:cubicBezTo>
                    <a:pt x="87" y="36"/>
                    <a:pt x="87" y="36"/>
                    <a:pt x="87" y="36"/>
                  </a:cubicBezTo>
                  <a:cubicBezTo>
                    <a:pt x="88" y="37"/>
                    <a:pt x="90" y="37"/>
                    <a:pt x="91" y="38"/>
                  </a:cubicBezTo>
                  <a:cubicBezTo>
                    <a:pt x="92" y="38"/>
                    <a:pt x="93" y="38"/>
                    <a:pt x="95" y="38"/>
                  </a:cubicBezTo>
                  <a:cubicBezTo>
                    <a:pt x="99" y="38"/>
                    <a:pt x="102" y="37"/>
                    <a:pt x="105" y="34"/>
                  </a:cubicBezTo>
                  <a:cubicBezTo>
                    <a:pt x="108" y="31"/>
                    <a:pt x="109" y="27"/>
                    <a:pt x="109" y="22"/>
                  </a:cubicBezTo>
                  <a:cubicBezTo>
                    <a:pt x="109" y="22"/>
                    <a:pt x="109" y="22"/>
                    <a:pt x="109" y="22"/>
                  </a:cubicBezTo>
                  <a:cubicBezTo>
                    <a:pt x="108" y="24"/>
                    <a:pt x="106" y="26"/>
                    <a:pt x="103" y="27"/>
                  </a:cubicBezTo>
                  <a:cubicBezTo>
                    <a:pt x="101" y="28"/>
                    <a:pt x="99" y="29"/>
                    <a:pt x="96" y="29"/>
                  </a:cubicBezTo>
                  <a:cubicBezTo>
                    <a:pt x="92" y="29"/>
                    <a:pt x="89" y="27"/>
                    <a:pt x="87" y="25"/>
                  </a:cubicBezTo>
                  <a:cubicBezTo>
                    <a:pt x="84" y="23"/>
                    <a:pt x="83" y="20"/>
                    <a:pt x="83" y="16"/>
                  </a:cubicBezTo>
                  <a:cubicBezTo>
                    <a:pt x="83" y="11"/>
                    <a:pt x="85" y="8"/>
                    <a:pt x="88" y="5"/>
                  </a:cubicBezTo>
                  <a:cubicBezTo>
                    <a:pt x="91" y="2"/>
                    <a:pt x="96" y="0"/>
                    <a:pt x="101" y="0"/>
                  </a:cubicBezTo>
                  <a:cubicBezTo>
                    <a:pt x="107" y="0"/>
                    <a:pt x="112" y="2"/>
                    <a:pt x="115" y="5"/>
                  </a:cubicBezTo>
                  <a:cubicBezTo>
                    <a:pt x="118" y="8"/>
                    <a:pt x="120" y="13"/>
                    <a:pt x="120" y="19"/>
                  </a:cubicBezTo>
                  <a:cubicBezTo>
                    <a:pt x="120" y="22"/>
                    <a:pt x="119" y="25"/>
                    <a:pt x="118" y="28"/>
                  </a:cubicBezTo>
                  <a:cubicBezTo>
                    <a:pt x="117" y="31"/>
                    <a:pt x="115" y="33"/>
                    <a:pt x="113" y="36"/>
                  </a:cubicBezTo>
                  <a:cubicBezTo>
                    <a:pt x="110" y="38"/>
                    <a:pt x="108" y="39"/>
                    <a:pt x="105" y="41"/>
                  </a:cubicBezTo>
                  <a:cubicBezTo>
                    <a:pt x="102" y="42"/>
                    <a:pt x="99" y="42"/>
                    <a:pt x="95" y="42"/>
                  </a:cubicBezTo>
                  <a:cubicBezTo>
                    <a:pt x="93" y="42"/>
                    <a:pt x="91" y="42"/>
                    <a:pt x="89" y="41"/>
                  </a:cubicBezTo>
                  <a:cubicBezTo>
                    <a:pt x="87" y="41"/>
                    <a:pt x="85" y="40"/>
                    <a:pt x="83" y="39"/>
                  </a:cubicBezTo>
                  <a:close/>
                  <a:moveTo>
                    <a:pt x="101" y="23"/>
                  </a:moveTo>
                  <a:cubicBezTo>
                    <a:pt x="101" y="23"/>
                    <a:pt x="101" y="23"/>
                    <a:pt x="101" y="23"/>
                  </a:cubicBezTo>
                  <a:cubicBezTo>
                    <a:pt x="104" y="23"/>
                    <a:pt x="105" y="22"/>
                    <a:pt x="107" y="21"/>
                  </a:cubicBezTo>
                  <a:cubicBezTo>
                    <a:pt x="108" y="20"/>
                    <a:pt x="109" y="18"/>
                    <a:pt x="109" y="16"/>
                  </a:cubicBezTo>
                  <a:cubicBezTo>
                    <a:pt x="109" y="12"/>
                    <a:pt x="108" y="9"/>
                    <a:pt x="106" y="7"/>
                  </a:cubicBezTo>
                  <a:cubicBezTo>
                    <a:pt x="105" y="5"/>
                    <a:pt x="103" y="4"/>
                    <a:pt x="100" y="4"/>
                  </a:cubicBezTo>
                  <a:cubicBezTo>
                    <a:pt x="98" y="4"/>
                    <a:pt x="96" y="4"/>
                    <a:pt x="95" y="6"/>
                  </a:cubicBezTo>
                  <a:cubicBezTo>
                    <a:pt x="94" y="8"/>
                    <a:pt x="94" y="10"/>
                    <a:pt x="94" y="13"/>
                  </a:cubicBezTo>
                  <a:cubicBezTo>
                    <a:pt x="94" y="16"/>
                    <a:pt x="94" y="18"/>
                    <a:pt x="96" y="20"/>
                  </a:cubicBezTo>
                  <a:cubicBezTo>
                    <a:pt x="97" y="22"/>
                    <a:pt x="99" y="23"/>
                    <a:pt x="101" y="23"/>
                  </a:cubicBezTo>
                  <a:close/>
                  <a:moveTo>
                    <a:pt x="145" y="19"/>
                  </a:moveTo>
                  <a:cubicBezTo>
                    <a:pt x="145" y="19"/>
                    <a:pt x="145" y="19"/>
                    <a:pt x="145" y="19"/>
                  </a:cubicBezTo>
                  <a:cubicBezTo>
                    <a:pt x="143" y="19"/>
                    <a:pt x="141" y="20"/>
                    <a:pt x="140" y="22"/>
                  </a:cubicBezTo>
                  <a:cubicBezTo>
                    <a:pt x="138" y="23"/>
                    <a:pt x="138" y="25"/>
                    <a:pt x="138" y="28"/>
                  </a:cubicBezTo>
                  <a:cubicBezTo>
                    <a:pt x="138" y="31"/>
                    <a:pt x="139" y="34"/>
                    <a:pt x="140" y="36"/>
                  </a:cubicBezTo>
                  <a:cubicBezTo>
                    <a:pt x="142" y="38"/>
                    <a:pt x="144" y="39"/>
                    <a:pt x="146" y="39"/>
                  </a:cubicBezTo>
                  <a:cubicBezTo>
                    <a:pt x="148" y="39"/>
                    <a:pt x="150" y="38"/>
                    <a:pt x="151" y="37"/>
                  </a:cubicBezTo>
                  <a:cubicBezTo>
                    <a:pt x="152" y="35"/>
                    <a:pt x="153" y="33"/>
                    <a:pt x="153" y="30"/>
                  </a:cubicBezTo>
                  <a:cubicBezTo>
                    <a:pt x="153" y="27"/>
                    <a:pt x="152" y="24"/>
                    <a:pt x="151" y="22"/>
                  </a:cubicBezTo>
                  <a:cubicBezTo>
                    <a:pt x="149" y="20"/>
                    <a:pt x="147" y="19"/>
                    <a:pt x="145" y="19"/>
                  </a:cubicBezTo>
                  <a:close/>
                  <a:moveTo>
                    <a:pt x="163" y="4"/>
                  </a:moveTo>
                  <a:cubicBezTo>
                    <a:pt x="163" y="4"/>
                    <a:pt x="163" y="4"/>
                    <a:pt x="163" y="4"/>
                  </a:cubicBezTo>
                  <a:cubicBezTo>
                    <a:pt x="159" y="7"/>
                    <a:pt x="159" y="7"/>
                    <a:pt x="159" y="7"/>
                  </a:cubicBezTo>
                  <a:cubicBezTo>
                    <a:pt x="158" y="6"/>
                    <a:pt x="157" y="5"/>
                    <a:pt x="155" y="5"/>
                  </a:cubicBezTo>
                  <a:cubicBezTo>
                    <a:pt x="154" y="4"/>
                    <a:pt x="153" y="4"/>
                    <a:pt x="151" y="4"/>
                  </a:cubicBezTo>
                  <a:cubicBezTo>
                    <a:pt x="147" y="4"/>
                    <a:pt x="144" y="6"/>
                    <a:pt x="141" y="9"/>
                  </a:cubicBezTo>
                  <a:cubicBezTo>
                    <a:pt x="138" y="12"/>
                    <a:pt x="137" y="16"/>
                    <a:pt x="137" y="21"/>
                  </a:cubicBezTo>
                  <a:cubicBezTo>
                    <a:pt x="137" y="21"/>
                    <a:pt x="137" y="21"/>
                    <a:pt x="137" y="21"/>
                  </a:cubicBezTo>
                  <a:cubicBezTo>
                    <a:pt x="139" y="19"/>
                    <a:pt x="141" y="17"/>
                    <a:pt x="143" y="16"/>
                  </a:cubicBezTo>
                  <a:cubicBezTo>
                    <a:pt x="145" y="15"/>
                    <a:pt x="147" y="14"/>
                    <a:pt x="150" y="14"/>
                  </a:cubicBezTo>
                  <a:cubicBezTo>
                    <a:pt x="154" y="14"/>
                    <a:pt x="157" y="15"/>
                    <a:pt x="160" y="17"/>
                  </a:cubicBezTo>
                  <a:cubicBezTo>
                    <a:pt x="162" y="20"/>
                    <a:pt x="163" y="23"/>
                    <a:pt x="163" y="27"/>
                  </a:cubicBezTo>
                  <a:cubicBezTo>
                    <a:pt x="163" y="31"/>
                    <a:pt x="162" y="35"/>
                    <a:pt x="158" y="38"/>
                  </a:cubicBezTo>
                  <a:cubicBezTo>
                    <a:pt x="155" y="41"/>
                    <a:pt x="151" y="42"/>
                    <a:pt x="145" y="42"/>
                  </a:cubicBezTo>
                  <a:cubicBezTo>
                    <a:pt x="139" y="42"/>
                    <a:pt x="135" y="41"/>
                    <a:pt x="131" y="37"/>
                  </a:cubicBezTo>
                  <a:cubicBezTo>
                    <a:pt x="128" y="34"/>
                    <a:pt x="127" y="30"/>
                    <a:pt x="127" y="24"/>
                  </a:cubicBezTo>
                  <a:cubicBezTo>
                    <a:pt x="127" y="20"/>
                    <a:pt x="127" y="17"/>
                    <a:pt x="128" y="15"/>
                  </a:cubicBezTo>
                  <a:cubicBezTo>
                    <a:pt x="130" y="12"/>
                    <a:pt x="131" y="9"/>
                    <a:pt x="133" y="7"/>
                  </a:cubicBezTo>
                  <a:cubicBezTo>
                    <a:pt x="136" y="5"/>
                    <a:pt x="139" y="3"/>
                    <a:pt x="141" y="2"/>
                  </a:cubicBezTo>
                  <a:cubicBezTo>
                    <a:pt x="144" y="1"/>
                    <a:pt x="148" y="0"/>
                    <a:pt x="151" y="0"/>
                  </a:cubicBezTo>
                  <a:cubicBezTo>
                    <a:pt x="153" y="0"/>
                    <a:pt x="156" y="1"/>
                    <a:pt x="158" y="1"/>
                  </a:cubicBezTo>
                  <a:cubicBezTo>
                    <a:pt x="159" y="2"/>
                    <a:pt x="161" y="3"/>
                    <a:pt x="163"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 name="Freeform 23"/>
            <p:cNvSpPr/>
            <p:nvPr/>
          </p:nvSpPr>
          <p:spPr bwMode="auto">
            <a:xfrm>
              <a:off x="1982177" y="3351011"/>
              <a:ext cx="266587" cy="249911"/>
            </a:xfrm>
            <a:custGeom>
              <a:avLst/>
              <a:gdLst>
                <a:gd name="T0" fmla="*/ 289 w 577"/>
                <a:gd name="T1" fmla="*/ 0 h 541"/>
                <a:gd name="T2" fmla="*/ 577 w 577"/>
                <a:gd name="T3" fmla="*/ 288 h 541"/>
                <a:gd name="T4" fmla="*/ 427 w 577"/>
                <a:gd name="T5" fmla="*/ 541 h 541"/>
                <a:gd name="T6" fmla="*/ 422 w 577"/>
                <a:gd name="T7" fmla="*/ 530 h 541"/>
                <a:gd name="T8" fmla="*/ 564 w 577"/>
                <a:gd name="T9" fmla="*/ 288 h 541"/>
                <a:gd name="T10" fmla="*/ 289 w 577"/>
                <a:gd name="T11" fmla="*/ 12 h 541"/>
                <a:gd name="T12" fmla="*/ 13 w 577"/>
                <a:gd name="T13" fmla="*/ 288 h 541"/>
                <a:gd name="T14" fmla="*/ 156 w 577"/>
                <a:gd name="T15" fmla="*/ 530 h 541"/>
                <a:gd name="T16" fmla="*/ 151 w 577"/>
                <a:gd name="T17" fmla="*/ 541 h 541"/>
                <a:gd name="T18" fmla="*/ 0 w 577"/>
                <a:gd name="T19" fmla="*/ 288 h 541"/>
                <a:gd name="T20" fmla="*/ 289 w 577"/>
                <a:gd name="T21" fmla="*/ 0 h 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77" h="541">
                  <a:moveTo>
                    <a:pt x="289" y="0"/>
                  </a:moveTo>
                  <a:cubicBezTo>
                    <a:pt x="447" y="0"/>
                    <a:pt x="577" y="129"/>
                    <a:pt x="577" y="288"/>
                  </a:cubicBezTo>
                  <a:cubicBezTo>
                    <a:pt x="577" y="397"/>
                    <a:pt x="516" y="491"/>
                    <a:pt x="427" y="541"/>
                  </a:cubicBezTo>
                  <a:cubicBezTo>
                    <a:pt x="422" y="530"/>
                    <a:pt x="422" y="530"/>
                    <a:pt x="422" y="530"/>
                  </a:cubicBezTo>
                  <a:cubicBezTo>
                    <a:pt x="507" y="482"/>
                    <a:pt x="564" y="392"/>
                    <a:pt x="564" y="288"/>
                  </a:cubicBezTo>
                  <a:cubicBezTo>
                    <a:pt x="564" y="136"/>
                    <a:pt x="440" y="12"/>
                    <a:pt x="289" y="12"/>
                  </a:cubicBezTo>
                  <a:cubicBezTo>
                    <a:pt x="137" y="12"/>
                    <a:pt x="13" y="136"/>
                    <a:pt x="13" y="288"/>
                  </a:cubicBezTo>
                  <a:cubicBezTo>
                    <a:pt x="13" y="392"/>
                    <a:pt x="71" y="483"/>
                    <a:pt x="156" y="530"/>
                  </a:cubicBezTo>
                  <a:cubicBezTo>
                    <a:pt x="151" y="541"/>
                    <a:pt x="151" y="541"/>
                    <a:pt x="151" y="541"/>
                  </a:cubicBezTo>
                  <a:cubicBezTo>
                    <a:pt x="61" y="492"/>
                    <a:pt x="0" y="397"/>
                    <a:pt x="0" y="288"/>
                  </a:cubicBezTo>
                  <a:cubicBezTo>
                    <a:pt x="0" y="129"/>
                    <a:pt x="130" y="0"/>
                    <a:pt x="28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8" name="文本框 7"/>
          <p:cNvSpPr txBox="1"/>
          <p:nvPr/>
        </p:nvSpPr>
        <p:spPr>
          <a:xfrm>
            <a:off x="4328971" y="2894482"/>
            <a:ext cx="7054482" cy="769441"/>
          </a:xfrm>
          <a:prstGeom prst="rect">
            <a:avLst/>
          </a:prstGeom>
          <a:noFill/>
        </p:spPr>
        <p:txBody>
          <a:bodyPr wrap="square" rtlCol="0">
            <a:spAutoFit/>
          </a:bodyPr>
          <a:lstStyle/>
          <a:p>
            <a:r>
              <a:rPr lang="zh-CN" altLang="en-US" sz="4400" b="1" dirty="0">
                <a:solidFill>
                  <a:schemeClr val="bg1"/>
                </a:solidFill>
                <a:latin typeface="微软雅黑" panose="020B0503020204020204" pitchFamily="34" charset="-122"/>
                <a:ea typeface="微软雅黑" panose="020B0503020204020204" pitchFamily="34" charset="-122"/>
              </a:rPr>
              <a:t>感谢各位导师悉心指导</a:t>
            </a:r>
            <a:endParaRPr lang="zh-CN" altLang="en-US" sz="4400" b="1" dirty="0">
              <a:solidFill>
                <a:schemeClr val="bg1"/>
              </a:solidFill>
              <a:latin typeface="微软雅黑" panose="020B0503020204020204" pitchFamily="34" charset="-122"/>
              <a:ea typeface="微软雅黑" panose="020B0503020204020204" pitchFamily="34" charset="-122"/>
            </a:endParaRPr>
          </a:p>
        </p:txBody>
      </p:sp>
      <p:sp>
        <p:nvSpPr>
          <p:cNvPr id="12" name="文本框 11"/>
          <p:cNvSpPr txBox="1"/>
          <p:nvPr/>
        </p:nvSpPr>
        <p:spPr>
          <a:xfrm>
            <a:off x="4343001" y="2508738"/>
            <a:ext cx="4021015" cy="398780"/>
          </a:xfrm>
          <a:prstGeom prst="rect">
            <a:avLst/>
          </a:prstGeom>
          <a:noFill/>
        </p:spPr>
        <p:txBody>
          <a:bodyPr wrap="square" rtlCol="0">
            <a:spAutoFit/>
          </a:bodyPr>
          <a:lstStyle/>
          <a:p>
            <a:r>
              <a:rPr lang="zh-CN" altLang="en-US" sz="2000">
                <a:solidFill>
                  <a:schemeClr val="bg1"/>
                </a:solidFill>
                <a:latin typeface="微软雅黑" panose="020B0503020204020204" pitchFamily="34" charset="-122"/>
                <a:ea typeface="微软雅黑" panose="020B0503020204020204" pitchFamily="34" charset="-122"/>
              </a:rPr>
              <a:t>四川大学计算机</a:t>
            </a:r>
            <a:r>
              <a:rPr lang="zh-CN" altLang="en-US" sz="2000" dirty="0">
                <a:solidFill>
                  <a:schemeClr val="bg1"/>
                </a:solidFill>
                <a:latin typeface="微软雅黑" panose="020B0503020204020204" pitchFamily="34" charset="-122"/>
                <a:ea typeface="微软雅黑" panose="020B0503020204020204" pitchFamily="34" charset="-122"/>
              </a:rPr>
              <a:t>学院</a:t>
            </a:r>
            <a:r>
              <a:rPr lang="zh-CN" altLang="en-US" sz="2000" dirty="0">
                <a:solidFill>
                  <a:schemeClr val="bg1"/>
                </a:solidFill>
                <a:latin typeface="微软雅黑" panose="020B0503020204020204" pitchFamily="34" charset="-122"/>
                <a:ea typeface="微软雅黑" panose="020B0503020204020204" pitchFamily="34" charset="-122"/>
              </a:rPr>
              <a:t>人工智能专业</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13" name="文本框 12"/>
          <p:cNvSpPr txBox="1"/>
          <p:nvPr/>
        </p:nvSpPr>
        <p:spPr>
          <a:xfrm>
            <a:off x="4343001" y="3649556"/>
            <a:ext cx="3153568" cy="307777"/>
          </a:xfrm>
          <a:prstGeom prst="rect">
            <a:avLst/>
          </a:prstGeom>
          <a:noFill/>
        </p:spPr>
        <p:txBody>
          <a:bodyPr wrap="square" rtlCol="0">
            <a:spAutoFit/>
          </a:bodyPr>
          <a:lstStyle/>
          <a:p>
            <a:r>
              <a:rPr lang="en-US" altLang="zh-CN" sz="1400" dirty="0">
                <a:solidFill>
                  <a:schemeClr val="bg1"/>
                </a:solidFill>
                <a:latin typeface="微软雅黑" panose="020B0503020204020204" pitchFamily="34" charset="-122"/>
                <a:ea typeface="微软雅黑" panose="020B0503020204020204" pitchFamily="34" charset="-122"/>
              </a:rPr>
              <a:t>PLEASE ADD YOUR TITTLE HERE</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14" name="文本框 13"/>
          <p:cNvSpPr txBox="1"/>
          <p:nvPr/>
        </p:nvSpPr>
        <p:spPr>
          <a:xfrm>
            <a:off x="4328971" y="4145504"/>
            <a:ext cx="2250327" cy="368300"/>
          </a:xfrm>
          <a:prstGeom prst="rect">
            <a:avLst/>
          </a:prstGeom>
          <a:noFill/>
        </p:spPr>
        <p:txBody>
          <a:bodyPr wrap="squar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答辩人：</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15" name="文本框 14"/>
          <p:cNvSpPr txBox="1"/>
          <p:nvPr/>
        </p:nvSpPr>
        <p:spPr>
          <a:xfrm>
            <a:off x="6744970" y="4137025"/>
            <a:ext cx="3211195" cy="368300"/>
          </a:xfrm>
          <a:prstGeom prst="rect">
            <a:avLst/>
          </a:prstGeom>
          <a:noFill/>
        </p:spPr>
        <p:txBody>
          <a:bodyPr wrap="squar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指导教师：该项目</a:t>
            </a:r>
            <a:r>
              <a:rPr lang="zh-CN" altLang="en-US" dirty="0">
                <a:solidFill>
                  <a:schemeClr val="bg1"/>
                </a:solidFill>
                <a:latin typeface="微软雅黑" panose="020B0503020204020204" pitchFamily="34" charset="-122"/>
                <a:ea typeface="微软雅黑" panose="020B0503020204020204" pitchFamily="34" charset="-122"/>
              </a:rPr>
              <a:t>所有老师</a:t>
            </a:r>
            <a:endParaRPr lang="zh-CN" altLang="en-US" dirty="0">
              <a:solidFill>
                <a:schemeClr val="bg1"/>
              </a:solidFill>
              <a:latin typeface="微软雅黑" panose="020B0503020204020204" pitchFamily="34" charset="-122"/>
              <a:ea typeface="微软雅黑" panose="020B0503020204020204" pitchFamily="34" charset="-122"/>
            </a:endParaRPr>
          </a:p>
        </p:txBody>
      </p:sp>
      <p:cxnSp>
        <p:nvCxnSpPr>
          <p:cNvPr id="11" name="直接连接符 10"/>
          <p:cNvCxnSpPr/>
          <p:nvPr/>
        </p:nvCxnSpPr>
        <p:spPr>
          <a:xfrm>
            <a:off x="4182666" y="2584580"/>
            <a:ext cx="1" cy="1856790"/>
          </a:xfrm>
          <a:prstGeom prst="line">
            <a:avLst/>
          </a:prstGeom>
          <a:ln w="28575">
            <a:solidFill>
              <a:srgbClr val="FFFFFF"/>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矩形 35"/>
          <p:cNvSpPr/>
          <p:nvPr/>
        </p:nvSpPr>
        <p:spPr>
          <a:xfrm>
            <a:off x="364490" y="238760"/>
            <a:ext cx="3159760" cy="417195"/>
          </a:xfrm>
          <a:prstGeom prst="rect">
            <a:avLst/>
          </a:prstGeom>
          <a:solidFill>
            <a:srgbClr val="FBFBFB"/>
          </a:solidFill>
          <a:ln>
            <a:noFill/>
          </a:ln>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sp>
        <p:nvSpPr>
          <p:cNvPr id="37" name="文本框 36"/>
          <p:cNvSpPr txBox="1"/>
          <p:nvPr/>
        </p:nvSpPr>
        <p:spPr>
          <a:xfrm>
            <a:off x="422910" y="133985"/>
            <a:ext cx="5534025" cy="521970"/>
          </a:xfrm>
          <a:prstGeom prst="rect">
            <a:avLst/>
          </a:prstGeom>
          <a:noFill/>
        </p:spPr>
        <p:txBody>
          <a:bodyPr wrap="square" rtlCol="0">
            <a:spAutoFit/>
          </a:bodyPr>
          <a:p>
            <a:r>
              <a:rPr lang="zh-CN" altLang="en-US" sz="2800" b="1">
                <a:latin typeface="华文楷体" panose="02010600040101010101" charset="-122"/>
                <a:ea typeface="华文楷体" panose="02010600040101010101" charset="-122"/>
                <a:cs typeface="华文楷体" panose="02010600040101010101" charset="-122"/>
              </a:rPr>
              <a:t>智能编程语言算子开发与集成实验</a:t>
            </a:r>
            <a:endParaRPr lang="zh-CN" altLang="en-US" sz="2800" b="1">
              <a:latin typeface="华文楷体" panose="02010600040101010101" charset="-122"/>
              <a:ea typeface="华文楷体" panose="02010600040101010101" charset="-122"/>
              <a:cs typeface="华文楷体" panose="02010600040101010101" charset="-122"/>
            </a:endParaRPr>
          </a:p>
        </p:txBody>
      </p:sp>
      <p:sp>
        <p:nvSpPr>
          <p:cNvPr id="40" name="文本框 39"/>
          <p:cNvSpPr txBox="1"/>
          <p:nvPr/>
        </p:nvSpPr>
        <p:spPr>
          <a:xfrm>
            <a:off x="481965" y="1555750"/>
            <a:ext cx="11228705" cy="4154170"/>
          </a:xfrm>
          <a:prstGeom prst="rect">
            <a:avLst/>
          </a:prstGeom>
          <a:noFill/>
        </p:spPr>
        <p:txBody>
          <a:bodyPr wrap="square" rtlCol="0">
            <a:spAutoFit/>
          </a:bodyPr>
          <a:p>
            <a:pPr indent="0" algn="l" fontAlgn="auto">
              <a:buClrTx/>
              <a:buSzTx/>
              <a:buNone/>
            </a:pPr>
            <a:r>
              <a:rPr lang="zh-CN" altLang="en-US" sz="2400" b="1">
                <a:latin typeface="华文楷体" panose="02010600040101010101" charset="-122"/>
                <a:ea typeface="华文楷体" panose="02010600040101010101" charset="-122"/>
                <a:cs typeface="华文楷体" panose="02010600040101010101" charset="-122"/>
              </a:rPr>
              <a:t>实验内容：</a:t>
            </a:r>
            <a:endParaRPr lang="zh-CN" altLang="en-US" sz="2400" b="1">
              <a:latin typeface="华文楷体" panose="02010600040101010101" charset="-122"/>
              <a:ea typeface="华文楷体" panose="02010600040101010101" charset="-122"/>
              <a:cs typeface="华文楷体" panose="02010600040101010101" charset="-122"/>
            </a:endParaRPr>
          </a:p>
          <a:p>
            <a:pPr indent="709295" algn="l" fontAlgn="auto">
              <a:buClrTx/>
              <a:buSzTx/>
              <a:buFontTx/>
            </a:pPr>
            <a:r>
              <a:rPr lang="zh-CN" altLang="en-US" sz="2400" b="1">
                <a:latin typeface="华文楷体" panose="02010600040101010101" charset="-122"/>
                <a:ea typeface="华文楷体" panose="02010600040101010101" charset="-122"/>
                <a:cs typeface="华文楷体" panose="02010600040101010101" charset="-122"/>
              </a:rPr>
              <a:t>1. 算子实现：采用智能编程语言 BCL 实现 PowerDifference 算子并完成相应测试。首先，使用 BCL 的内置向量函数实现计算 Kernel，并利用 CNRT 接口直接调用 Kernel 运行并测试功能正确性；</a:t>
            </a:r>
            <a:endParaRPr lang="zh-CN" altLang="en-US" sz="2400" b="1">
              <a:latin typeface="华文楷体" panose="02010600040101010101" charset="-122"/>
              <a:ea typeface="华文楷体" panose="02010600040101010101" charset="-122"/>
              <a:cs typeface="华文楷体" panose="02010600040101010101" charset="-122"/>
            </a:endParaRPr>
          </a:p>
          <a:p>
            <a:pPr indent="709295" algn="l" fontAlgn="auto">
              <a:buClrTx/>
              <a:buSzTx/>
              <a:buFontTx/>
            </a:pPr>
            <a:r>
              <a:rPr lang="zh-CN" altLang="en-US" sz="2400" b="1">
                <a:latin typeface="华文楷体" panose="02010600040101010101" charset="-122"/>
                <a:ea typeface="华文楷体" panose="02010600040101010101" charset="-122"/>
                <a:cs typeface="华文楷体" panose="02010600040101010101" charset="-122"/>
              </a:rPr>
              <a:t>2. 框架集成：通过高性能库 PluginOp 的接口对 PowerDifference 算子进行封装，使其调用方式和高性能库原有算子一致，将封装后的算子集成到 TensorFlow 框架中并进行测试，保证其精度和性能正确；</a:t>
            </a:r>
            <a:endParaRPr lang="zh-CN" altLang="en-US" sz="2400" b="1">
              <a:latin typeface="华文楷体" panose="02010600040101010101" charset="-122"/>
              <a:ea typeface="华文楷体" panose="02010600040101010101" charset="-122"/>
              <a:cs typeface="华文楷体" panose="02010600040101010101" charset="-122"/>
            </a:endParaRPr>
          </a:p>
          <a:p>
            <a:pPr indent="709295" algn="l" fontAlgn="auto">
              <a:buClrTx/>
              <a:buSzTx/>
              <a:buFontTx/>
            </a:pPr>
            <a:r>
              <a:rPr lang="zh-CN" altLang="en-US" sz="2400" b="1">
                <a:latin typeface="华文楷体" panose="02010600040101010101" charset="-122"/>
                <a:ea typeface="华文楷体" panose="02010600040101010101" charset="-122"/>
                <a:cs typeface="华文楷体" panose="02010600040101010101" charset="-122"/>
              </a:rPr>
              <a:t>3. 在线推理：通过 TensorFlow 框架的接口，在内部高性能库 CNML 和运行时库 CNRT的配合下，完成对风格迁移模型的在线推理，并生成离线模型；</a:t>
            </a:r>
            <a:endParaRPr lang="zh-CN" altLang="en-US" sz="2400" b="1">
              <a:latin typeface="华文楷体" panose="02010600040101010101" charset="-122"/>
              <a:ea typeface="华文楷体" panose="02010600040101010101" charset="-122"/>
              <a:cs typeface="华文楷体" panose="02010600040101010101" charset="-122"/>
            </a:endParaRPr>
          </a:p>
          <a:p>
            <a:pPr indent="709295" algn="l" fontAlgn="auto">
              <a:buClrTx/>
              <a:buSzTx/>
              <a:buFontTx/>
            </a:pPr>
            <a:r>
              <a:rPr lang="zh-CN" altLang="en-US" sz="2400" b="1">
                <a:latin typeface="华文楷体" panose="02010600040101010101" charset="-122"/>
                <a:ea typeface="华文楷体" panose="02010600040101010101" charset="-122"/>
                <a:cs typeface="华文楷体" panose="02010600040101010101" charset="-122"/>
              </a:rPr>
              <a:t>4. 离线推理：采用运行时库 CNRT 的接口编写应用程序，完成离线推理，并将其结果和第三步中的在线推理，以及第4.4节中的推理性能进行对比。</a:t>
            </a:r>
            <a:endParaRPr lang="zh-CN" altLang="en-US" sz="2400" b="1">
              <a:latin typeface="华文楷体" panose="02010600040101010101" charset="-122"/>
              <a:ea typeface="华文楷体" panose="02010600040101010101" charset="-122"/>
              <a:cs typeface="华文楷体" panose="02010600040101010101" charset="-122"/>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矩形 35"/>
          <p:cNvSpPr/>
          <p:nvPr/>
        </p:nvSpPr>
        <p:spPr>
          <a:xfrm>
            <a:off x="364490" y="238760"/>
            <a:ext cx="3159760" cy="417195"/>
          </a:xfrm>
          <a:prstGeom prst="rect">
            <a:avLst/>
          </a:prstGeom>
          <a:solidFill>
            <a:srgbClr val="FBFBFB"/>
          </a:solidFill>
          <a:ln>
            <a:noFill/>
          </a:ln>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sp>
        <p:nvSpPr>
          <p:cNvPr id="37" name="文本框 36"/>
          <p:cNvSpPr txBox="1"/>
          <p:nvPr/>
        </p:nvSpPr>
        <p:spPr>
          <a:xfrm>
            <a:off x="422910" y="133985"/>
            <a:ext cx="5534025" cy="521970"/>
          </a:xfrm>
          <a:prstGeom prst="rect">
            <a:avLst/>
          </a:prstGeom>
          <a:noFill/>
        </p:spPr>
        <p:txBody>
          <a:bodyPr wrap="square" rtlCol="0">
            <a:spAutoFit/>
          </a:bodyPr>
          <a:p>
            <a:r>
              <a:rPr lang="zh-CN" altLang="en-US" sz="2800" b="1">
                <a:latin typeface="华文楷体" panose="02010600040101010101" charset="-122"/>
                <a:ea typeface="华文楷体" panose="02010600040101010101" charset="-122"/>
                <a:cs typeface="华文楷体" panose="02010600040101010101" charset="-122"/>
              </a:rPr>
              <a:t>智能编程语言算子开发与集成实验</a:t>
            </a:r>
            <a:endParaRPr lang="zh-CN" altLang="en-US" sz="2800" b="1">
              <a:latin typeface="华文楷体" panose="02010600040101010101" charset="-122"/>
              <a:ea typeface="华文楷体" panose="02010600040101010101" charset="-122"/>
              <a:cs typeface="华文楷体" panose="02010600040101010101" charset="-122"/>
            </a:endParaRPr>
          </a:p>
        </p:txBody>
      </p:sp>
      <p:sp>
        <p:nvSpPr>
          <p:cNvPr id="38" name="文本框 37"/>
          <p:cNvSpPr txBox="1"/>
          <p:nvPr>
            <p:custDataLst>
              <p:tags r:id="rId1"/>
            </p:custDataLst>
          </p:nvPr>
        </p:nvSpPr>
        <p:spPr>
          <a:xfrm>
            <a:off x="364490" y="843280"/>
            <a:ext cx="6807835" cy="829945"/>
          </a:xfrm>
          <a:prstGeom prst="rect">
            <a:avLst/>
          </a:prstGeom>
          <a:noFill/>
        </p:spPr>
        <p:txBody>
          <a:bodyPr wrap="square" rtlCol="0">
            <a:spAutoFit/>
          </a:bodyPr>
          <a:p>
            <a:pPr algn="l">
              <a:buClrTx/>
              <a:buSzTx/>
              <a:buFontTx/>
            </a:pPr>
            <a:r>
              <a:rPr lang="zh-CN" altLang="en-US" sz="2400" b="1">
                <a:latin typeface="华文楷体" panose="02010600040101010101" charset="-122"/>
                <a:ea typeface="华文楷体" panose="02010600040101010101" charset="-122"/>
                <a:cs typeface="华文楷体" panose="02010600040101010101" charset="-122"/>
              </a:rPr>
              <a:t>实验代码与思路：</a:t>
            </a:r>
            <a:endParaRPr lang="zh-CN" altLang="en-US" sz="2400" b="1">
              <a:latin typeface="华文楷体" panose="02010600040101010101" charset="-122"/>
              <a:ea typeface="华文楷体" panose="02010600040101010101" charset="-122"/>
              <a:cs typeface="华文楷体" panose="02010600040101010101" charset="-122"/>
            </a:endParaRPr>
          </a:p>
          <a:p>
            <a:pPr algn="l">
              <a:buClrTx/>
              <a:buSzTx/>
              <a:buFontTx/>
            </a:pPr>
            <a:r>
              <a:rPr lang="zh-CN" altLang="en-US" sz="2400" b="1">
                <a:latin typeface="华文楷体" panose="02010600040101010101" charset="-122"/>
                <a:ea typeface="华文楷体" panose="02010600040101010101" charset="-122"/>
                <a:cs typeface="华文楷体" panose="02010600040101010101" charset="-122"/>
              </a:rPr>
              <a:t> plugin_power_difference_kernel.mlu和powerDiff.cpp</a:t>
            </a:r>
            <a:endParaRPr lang="zh-CN" altLang="en-US" b="1">
              <a:latin typeface="华文楷体" panose="02010600040101010101" charset="-122"/>
              <a:ea typeface="华文楷体" panose="02010600040101010101" charset="-122"/>
              <a:cs typeface="华文楷体" panose="02010600040101010101" charset="-122"/>
            </a:endParaRPr>
          </a:p>
        </p:txBody>
      </p:sp>
      <p:pic>
        <p:nvPicPr>
          <p:cNvPr id="3" name="图片 2"/>
          <p:cNvPicPr>
            <a:picLocks noChangeAspect="1"/>
          </p:cNvPicPr>
          <p:nvPr>
            <p:custDataLst>
              <p:tags r:id="rId2"/>
            </p:custDataLst>
          </p:nvPr>
        </p:nvPicPr>
        <p:blipFill>
          <a:blip r:embed="rId3"/>
          <a:stretch>
            <a:fillRect/>
          </a:stretch>
        </p:blipFill>
        <p:spPr>
          <a:xfrm>
            <a:off x="875030" y="1860550"/>
            <a:ext cx="5217795" cy="3836035"/>
          </a:xfrm>
          <a:prstGeom prst="rect">
            <a:avLst/>
          </a:prstGeom>
        </p:spPr>
      </p:pic>
      <p:pic>
        <p:nvPicPr>
          <p:cNvPr id="4" name="图片 3"/>
          <p:cNvPicPr>
            <a:picLocks noChangeAspect="1"/>
          </p:cNvPicPr>
          <p:nvPr>
            <p:custDataLst>
              <p:tags r:id="rId4"/>
            </p:custDataLst>
          </p:nvPr>
        </p:nvPicPr>
        <p:blipFill>
          <a:blip r:embed="rId5"/>
          <a:stretch>
            <a:fillRect/>
          </a:stretch>
        </p:blipFill>
        <p:spPr>
          <a:xfrm>
            <a:off x="7110095" y="1191895"/>
            <a:ext cx="4856480" cy="5253355"/>
          </a:xfrm>
          <a:prstGeom prst="rect">
            <a:avLst/>
          </a:prstGeom>
        </p:spPr>
      </p:pic>
      <p:sp>
        <p:nvSpPr>
          <p:cNvPr id="5" name="文本框 4"/>
          <p:cNvSpPr txBox="1"/>
          <p:nvPr/>
        </p:nvSpPr>
        <p:spPr>
          <a:xfrm>
            <a:off x="533400" y="5883910"/>
            <a:ext cx="6096000" cy="645160"/>
          </a:xfrm>
          <a:prstGeom prst="rect">
            <a:avLst/>
          </a:prstGeom>
          <a:noFill/>
        </p:spPr>
        <p:txBody>
          <a:bodyPr wrap="square" rtlCol="0" anchor="t">
            <a:spAutoFit/>
          </a:bodyPr>
          <a:p>
            <a:pPr algn="l">
              <a:buClrTx/>
              <a:buSzTx/>
              <a:buFontTx/>
            </a:pPr>
            <a:r>
              <a:rPr lang="zh-CN" altLang="en-US" b="1">
                <a:latin typeface="华文楷体" panose="02010600040101010101" charset="-122"/>
                <a:ea typeface="华文楷体" panose="02010600040101010101" charset="-122"/>
                <a:cs typeface="华文楷体" panose="02010600040101010101" charset="-122"/>
                <a:sym typeface="+mn-ea"/>
              </a:rPr>
              <a:t>计算前使用 memcpy 将数据从 GDRAM 拷贝到 NRAM 上，完成后要将结果从 NRAM 拷贝到 GDRAM 上。</a:t>
            </a:r>
            <a:endParaRPr lang="zh-CN" altLang="en-US" b="1">
              <a:latin typeface="华文楷体" panose="02010600040101010101" charset="-122"/>
              <a:ea typeface="华文楷体" panose="02010600040101010101" charset="-122"/>
              <a:cs typeface="华文楷体" panose="02010600040101010101" charset="-122"/>
              <a:sym typeface="+mn-ea"/>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矩形 35"/>
          <p:cNvSpPr/>
          <p:nvPr/>
        </p:nvSpPr>
        <p:spPr>
          <a:xfrm>
            <a:off x="364490" y="238760"/>
            <a:ext cx="3159760" cy="417195"/>
          </a:xfrm>
          <a:prstGeom prst="rect">
            <a:avLst/>
          </a:prstGeom>
          <a:solidFill>
            <a:srgbClr val="FBFBFB"/>
          </a:solidFill>
          <a:ln>
            <a:noFill/>
          </a:ln>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sp>
        <p:nvSpPr>
          <p:cNvPr id="37" name="文本框 36"/>
          <p:cNvSpPr txBox="1"/>
          <p:nvPr/>
        </p:nvSpPr>
        <p:spPr>
          <a:xfrm>
            <a:off x="422910" y="133985"/>
            <a:ext cx="5534025" cy="521970"/>
          </a:xfrm>
          <a:prstGeom prst="rect">
            <a:avLst/>
          </a:prstGeom>
          <a:noFill/>
        </p:spPr>
        <p:txBody>
          <a:bodyPr wrap="square" rtlCol="0">
            <a:spAutoFit/>
          </a:bodyPr>
          <a:p>
            <a:r>
              <a:rPr lang="zh-CN" altLang="en-US" sz="2800" b="1">
                <a:latin typeface="华文楷体" panose="02010600040101010101" charset="-122"/>
                <a:ea typeface="华文楷体" panose="02010600040101010101" charset="-122"/>
                <a:cs typeface="华文楷体" panose="02010600040101010101" charset="-122"/>
              </a:rPr>
              <a:t>智能编程语言算子开发与集成实验</a:t>
            </a:r>
            <a:endParaRPr lang="zh-CN" altLang="en-US" sz="2800" b="1">
              <a:latin typeface="华文楷体" panose="02010600040101010101" charset="-122"/>
              <a:ea typeface="华文楷体" panose="02010600040101010101" charset="-122"/>
              <a:cs typeface="华文楷体" panose="02010600040101010101" charset="-122"/>
            </a:endParaRPr>
          </a:p>
        </p:txBody>
      </p:sp>
      <p:sp>
        <p:nvSpPr>
          <p:cNvPr id="38" name="文本框 37"/>
          <p:cNvSpPr txBox="1"/>
          <p:nvPr>
            <p:custDataLst>
              <p:tags r:id="rId1"/>
            </p:custDataLst>
          </p:nvPr>
        </p:nvSpPr>
        <p:spPr>
          <a:xfrm>
            <a:off x="102235" y="843280"/>
            <a:ext cx="4721225" cy="460375"/>
          </a:xfrm>
          <a:prstGeom prst="rect">
            <a:avLst/>
          </a:prstGeom>
          <a:noFill/>
        </p:spPr>
        <p:txBody>
          <a:bodyPr wrap="square" rtlCol="0">
            <a:spAutoFit/>
          </a:bodyPr>
          <a:p>
            <a:pPr algn="l">
              <a:buClrTx/>
              <a:buSzTx/>
              <a:buFontTx/>
            </a:pPr>
            <a:r>
              <a:rPr lang="zh-CN" altLang="en-US" sz="2400" b="1">
                <a:latin typeface="华文楷体" panose="02010600040101010101" charset="-122"/>
                <a:ea typeface="华文楷体" panose="02010600040101010101" charset="-122"/>
                <a:cs typeface="华文楷体" panose="02010600040101010101" charset="-122"/>
              </a:rPr>
              <a:t>实验代码与思路：集成到cnplugin</a:t>
            </a:r>
            <a:endParaRPr lang="zh-CN" altLang="en-US" sz="2400" b="1">
              <a:latin typeface="华文楷体" panose="02010600040101010101" charset="-122"/>
              <a:ea typeface="华文楷体" panose="02010600040101010101" charset="-122"/>
              <a:cs typeface="华文楷体" panose="02010600040101010101" charset="-122"/>
            </a:endParaRPr>
          </a:p>
        </p:txBody>
      </p:sp>
      <p:pic>
        <p:nvPicPr>
          <p:cNvPr id="2" name="图片 1"/>
          <p:cNvPicPr>
            <a:picLocks noChangeAspect="1"/>
          </p:cNvPicPr>
          <p:nvPr>
            <p:custDataLst>
              <p:tags r:id="rId2"/>
            </p:custDataLst>
          </p:nvPr>
        </p:nvPicPr>
        <p:blipFill>
          <a:blip r:embed="rId3"/>
          <a:stretch>
            <a:fillRect/>
          </a:stretch>
        </p:blipFill>
        <p:spPr>
          <a:xfrm>
            <a:off x="984885" y="1407795"/>
            <a:ext cx="4762500" cy="4042410"/>
          </a:xfrm>
          <a:prstGeom prst="rect">
            <a:avLst/>
          </a:prstGeom>
        </p:spPr>
      </p:pic>
      <p:pic>
        <p:nvPicPr>
          <p:cNvPr id="4" name="图片 3"/>
          <p:cNvPicPr>
            <a:picLocks noChangeAspect="1"/>
          </p:cNvPicPr>
          <p:nvPr>
            <p:custDataLst>
              <p:tags r:id="rId4"/>
            </p:custDataLst>
          </p:nvPr>
        </p:nvPicPr>
        <p:blipFill>
          <a:blip r:embed="rId5"/>
          <a:stretch>
            <a:fillRect/>
          </a:stretch>
        </p:blipFill>
        <p:spPr>
          <a:xfrm>
            <a:off x="7118985" y="843280"/>
            <a:ext cx="4537710" cy="4688205"/>
          </a:xfrm>
          <a:prstGeom prst="rect">
            <a:avLst/>
          </a:prstGeom>
        </p:spPr>
      </p:pic>
      <p:sp>
        <p:nvSpPr>
          <p:cNvPr id="5" name="文本框 4"/>
          <p:cNvSpPr txBox="1"/>
          <p:nvPr/>
        </p:nvSpPr>
        <p:spPr>
          <a:xfrm>
            <a:off x="422910" y="5650230"/>
            <a:ext cx="11466830" cy="897255"/>
          </a:xfrm>
          <a:prstGeom prst="rect">
            <a:avLst/>
          </a:prstGeom>
          <a:noFill/>
        </p:spPr>
        <p:txBody>
          <a:bodyPr wrap="square" rtlCol="0" anchor="t">
            <a:noAutofit/>
          </a:bodyPr>
          <a:p>
            <a:r>
              <a:rPr lang="zh-CN" altLang="en-US" b="1">
                <a:latin typeface="华文楷体" panose="02010600040101010101" charset="-122"/>
                <a:ea typeface="华文楷体" panose="02010600040101010101" charset="-122"/>
                <a:cs typeface="华文楷体" panose="02010600040101010101" charset="-122"/>
              </a:rPr>
              <a:t>Create 函数：通过调用 cnmlCreatePluginOp 传递 BCL 算子函数指针、输入和输出变量指针完成算子创建。</a:t>
            </a:r>
            <a:endParaRPr lang="zh-CN" altLang="en-US" b="1">
              <a:latin typeface="华文楷体" panose="02010600040101010101" charset="-122"/>
              <a:ea typeface="华文楷体" panose="02010600040101010101" charset="-122"/>
              <a:cs typeface="华文楷体" panose="02010600040101010101" charset="-122"/>
            </a:endParaRPr>
          </a:p>
          <a:p>
            <a:r>
              <a:rPr lang="zh-CN" altLang="en-US" b="1">
                <a:latin typeface="华文楷体" panose="02010600040101010101" charset="-122"/>
                <a:ea typeface="华文楷体" panose="02010600040101010101" charset="-122"/>
                <a:cs typeface="华文楷体" panose="02010600040101010101" charset="-122"/>
              </a:rPr>
              <a:t>Compute 函数：通过调用 cnmlComputePluginOpForward 利用前面创建的 cnmlBaseOp_t 的指针和输入输出变量指针完成上述计算过程。</a:t>
            </a:r>
            <a:endParaRPr lang="zh-CN" altLang="en-US" b="1">
              <a:latin typeface="华文楷体" panose="02010600040101010101" charset="-122"/>
              <a:ea typeface="华文楷体" panose="02010600040101010101" charset="-122"/>
              <a:cs typeface="华文楷体" panose="02010600040101010101" charset="-122"/>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矩形 35"/>
          <p:cNvSpPr/>
          <p:nvPr/>
        </p:nvSpPr>
        <p:spPr>
          <a:xfrm>
            <a:off x="364490" y="238760"/>
            <a:ext cx="3159760" cy="417195"/>
          </a:xfrm>
          <a:prstGeom prst="rect">
            <a:avLst/>
          </a:prstGeom>
          <a:solidFill>
            <a:srgbClr val="FBFBFB"/>
          </a:solidFill>
          <a:ln>
            <a:noFill/>
          </a:ln>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sp>
        <p:nvSpPr>
          <p:cNvPr id="37" name="文本框 36"/>
          <p:cNvSpPr txBox="1"/>
          <p:nvPr/>
        </p:nvSpPr>
        <p:spPr>
          <a:xfrm>
            <a:off x="422910" y="133985"/>
            <a:ext cx="5534025" cy="521970"/>
          </a:xfrm>
          <a:prstGeom prst="rect">
            <a:avLst/>
          </a:prstGeom>
          <a:noFill/>
        </p:spPr>
        <p:txBody>
          <a:bodyPr wrap="square" rtlCol="0">
            <a:spAutoFit/>
          </a:bodyPr>
          <a:p>
            <a:r>
              <a:rPr lang="zh-CN" altLang="en-US" sz="2800" b="1">
                <a:latin typeface="华文楷体" panose="02010600040101010101" charset="-122"/>
                <a:ea typeface="华文楷体" panose="02010600040101010101" charset="-122"/>
                <a:cs typeface="华文楷体" panose="02010600040101010101" charset="-122"/>
              </a:rPr>
              <a:t>智能编程语言算子开发与集成实验</a:t>
            </a:r>
            <a:endParaRPr lang="zh-CN" altLang="en-US" sz="2800" b="1">
              <a:latin typeface="华文楷体" panose="02010600040101010101" charset="-122"/>
              <a:ea typeface="华文楷体" panose="02010600040101010101" charset="-122"/>
              <a:cs typeface="华文楷体" panose="02010600040101010101" charset="-122"/>
            </a:endParaRPr>
          </a:p>
        </p:txBody>
      </p:sp>
      <p:sp>
        <p:nvSpPr>
          <p:cNvPr id="38" name="文本框 37"/>
          <p:cNvSpPr txBox="1"/>
          <p:nvPr>
            <p:custDataLst>
              <p:tags r:id="rId1"/>
            </p:custDataLst>
          </p:nvPr>
        </p:nvSpPr>
        <p:spPr>
          <a:xfrm>
            <a:off x="102235" y="843280"/>
            <a:ext cx="7017385" cy="460375"/>
          </a:xfrm>
          <a:prstGeom prst="rect">
            <a:avLst/>
          </a:prstGeom>
          <a:noFill/>
        </p:spPr>
        <p:txBody>
          <a:bodyPr wrap="square" rtlCol="0">
            <a:spAutoFit/>
          </a:bodyPr>
          <a:p>
            <a:pPr algn="l">
              <a:buClrTx/>
              <a:buSzTx/>
              <a:buFontTx/>
            </a:pPr>
            <a:r>
              <a:rPr lang="zh-CN" altLang="en-US" sz="2400" b="1">
                <a:latin typeface="华文楷体" panose="02010600040101010101" charset="-122"/>
                <a:ea typeface="华文楷体" panose="02010600040101010101" charset="-122"/>
                <a:cs typeface="华文楷体" panose="02010600040101010101" charset="-122"/>
              </a:rPr>
              <a:t>实验代码与思路：集成到tensorflow和框架算子测试</a:t>
            </a:r>
            <a:endParaRPr lang="zh-CN" altLang="en-US" sz="2400" b="1">
              <a:latin typeface="华文楷体" panose="02010600040101010101" charset="-122"/>
              <a:ea typeface="华文楷体" panose="02010600040101010101" charset="-122"/>
              <a:cs typeface="华文楷体" panose="02010600040101010101" charset="-122"/>
            </a:endParaRPr>
          </a:p>
        </p:txBody>
      </p:sp>
      <p:sp>
        <p:nvSpPr>
          <p:cNvPr id="5" name="文本框 4"/>
          <p:cNvSpPr txBox="1"/>
          <p:nvPr/>
        </p:nvSpPr>
        <p:spPr>
          <a:xfrm>
            <a:off x="422910" y="5650230"/>
            <a:ext cx="11466830" cy="668020"/>
          </a:xfrm>
          <a:prstGeom prst="rect">
            <a:avLst/>
          </a:prstGeom>
          <a:noFill/>
        </p:spPr>
        <p:txBody>
          <a:bodyPr wrap="square" rtlCol="0" anchor="t">
            <a:noAutofit/>
          </a:bodyPr>
          <a:p>
            <a:r>
              <a:rPr lang="zh-CN" altLang="en-US" b="1">
                <a:latin typeface="华文楷体" panose="02010600040101010101" charset="-122"/>
                <a:ea typeface="华文楷体" panose="02010600040101010101" charset="-122"/>
                <a:cs typeface="华文楷体" panose="02010600040101010101" charset="-122"/>
              </a:rPr>
              <a:t>在新增自定义的 PowerDifference 算子与 TensorFlow 框架的集成完后，用户需要使用Bazel 重新编译 TensorFlow，然后即可使用 Python 侧的 API 对新集成的算子功能进行测试。</a:t>
            </a:r>
            <a:endParaRPr lang="en-US" altLang="zh-CN" b="1">
              <a:latin typeface="华文楷体" panose="02010600040101010101" charset="-122"/>
              <a:ea typeface="华文楷体" panose="02010600040101010101" charset="-122"/>
              <a:cs typeface="华文楷体" panose="02010600040101010101" charset="-122"/>
            </a:endParaRPr>
          </a:p>
        </p:txBody>
      </p:sp>
      <p:pic>
        <p:nvPicPr>
          <p:cNvPr id="3" name="图片 2"/>
          <p:cNvPicPr>
            <a:picLocks noChangeAspect="1"/>
          </p:cNvPicPr>
          <p:nvPr>
            <p:custDataLst>
              <p:tags r:id="rId2"/>
            </p:custDataLst>
          </p:nvPr>
        </p:nvPicPr>
        <p:blipFill>
          <a:blip r:embed="rId3"/>
          <a:stretch>
            <a:fillRect/>
          </a:stretch>
        </p:blipFill>
        <p:spPr>
          <a:xfrm>
            <a:off x="6254750" y="1440815"/>
            <a:ext cx="5506085" cy="3975735"/>
          </a:xfrm>
          <a:prstGeom prst="rect">
            <a:avLst/>
          </a:prstGeom>
        </p:spPr>
      </p:pic>
      <p:pic>
        <p:nvPicPr>
          <p:cNvPr id="7" name="图片 6"/>
          <p:cNvPicPr>
            <a:picLocks noChangeAspect="1"/>
          </p:cNvPicPr>
          <p:nvPr>
            <p:custDataLst>
              <p:tags r:id="rId4"/>
            </p:custDataLst>
          </p:nvPr>
        </p:nvPicPr>
        <p:blipFill>
          <a:blip r:embed="rId5"/>
          <a:stretch>
            <a:fillRect/>
          </a:stretch>
        </p:blipFill>
        <p:spPr>
          <a:xfrm>
            <a:off x="422910" y="1576070"/>
            <a:ext cx="5608320" cy="364998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矩形 35"/>
          <p:cNvSpPr/>
          <p:nvPr/>
        </p:nvSpPr>
        <p:spPr>
          <a:xfrm>
            <a:off x="364490" y="238760"/>
            <a:ext cx="3159760" cy="417195"/>
          </a:xfrm>
          <a:prstGeom prst="rect">
            <a:avLst/>
          </a:prstGeom>
          <a:solidFill>
            <a:srgbClr val="FBFBFB"/>
          </a:solidFill>
          <a:ln>
            <a:noFill/>
          </a:ln>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sp>
        <p:nvSpPr>
          <p:cNvPr id="37" name="文本框 36"/>
          <p:cNvSpPr txBox="1"/>
          <p:nvPr/>
        </p:nvSpPr>
        <p:spPr>
          <a:xfrm>
            <a:off x="422910" y="133985"/>
            <a:ext cx="5534025" cy="521970"/>
          </a:xfrm>
          <a:prstGeom prst="rect">
            <a:avLst/>
          </a:prstGeom>
          <a:noFill/>
        </p:spPr>
        <p:txBody>
          <a:bodyPr wrap="square" rtlCol="0">
            <a:spAutoFit/>
          </a:bodyPr>
          <a:p>
            <a:r>
              <a:rPr lang="zh-CN" altLang="en-US" sz="2800" b="1">
                <a:latin typeface="华文楷体" panose="02010600040101010101" charset="-122"/>
                <a:ea typeface="华文楷体" panose="02010600040101010101" charset="-122"/>
                <a:cs typeface="华文楷体" panose="02010600040101010101" charset="-122"/>
              </a:rPr>
              <a:t>智能编程语言算子开发与集成实验</a:t>
            </a:r>
            <a:endParaRPr lang="zh-CN" altLang="en-US" sz="2800" b="1">
              <a:latin typeface="华文楷体" panose="02010600040101010101" charset="-122"/>
              <a:ea typeface="华文楷体" panose="02010600040101010101" charset="-122"/>
              <a:cs typeface="华文楷体" panose="02010600040101010101" charset="-122"/>
            </a:endParaRPr>
          </a:p>
        </p:txBody>
      </p:sp>
      <p:sp>
        <p:nvSpPr>
          <p:cNvPr id="38" name="文本框 37"/>
          <p:cNvSpPr txBox="1"/>
          <p:nvPr>
            <p:custDataLst>
              <p:tags r:id="rId1"/>
            </p:custDataLst>
          </p:nvPr>
        </p:nvSpPr>
        <p:spPr>
          <a:xfrm>
            <a:off x="102235" y="843280"/>
            <a:ext cx="5377815" cy="460375"/>
          </a:xfrm>
          <a:prstGeom prst="rect">
            <a:avLst/>
          </a:prstGeom>
          <a:noFill/>
        </p:spPr>
        <p:txBody>
          <a:bodyPr wrap="square" rtlCol="0">
            <a:spAutoFit/>
          </a:bodyPr>
          <a:p>
            <a:pPr algn="l">
              <a:buClrTx/>
              <a:buSzTx/>
              <a:buFontTx/>
            </a:pPr>
            <a:r>
              <a:rPr lang="zh-CN" altLang="en-US" sz="2400" b="1">
                <a:latin typeface="华文楷体" panose="02010600040101010101" charset="-122"/>
                <a:ea typeface="华文楷体" panose="02010600040101010101" charset="-122"/>
                <a:cs typeface="华文楷体" panose="02010600040101010101" charset="-122"/>
              </a:rPr>
              <a:t>实验代码与思路：在线推理和离线推理</a:t>
            </a:r>
            <a:endParaRPr lang="zh-CN" altLang="en-US" sz="2400" b="1">
              <a:latin typeface="华文楷体" panose="02010600040101010101" charset="-122"/>
              <a:ea typeface="华文楷体" panose="02010600040101010101" charset="-122"/>
              <a:cs typeface="华文楷体" panose="02010600040101010101" charset="-122"/>
            </a:endParaRPr>
          </a:p>
        </p:txBody>
      </p:sp>
      <p:sp>
        <p:nvSpPr>
          <p:cNvPr id="5" name="文本框 4"/>
          <p:cNvSpPr txBox="1"/>
          <p:nvPr/>
        </p:nvSpPr>
        <p:spPr>
          <a:xfrm>
            <a:off x="364490" y="1490980"/>
            <a:ext cx="6493510" cy="1505585"/>
          </a:xfrm>
          <a:prstGeom prst="rect">
            <a:avLst/>
          </a:prstGeom>
          <a:noFill/>
        </p:spPr>
        <p:txBody>
          <a:bodyPr wrap="square" rtlCol="0" anchor="t">
            <a:noAutofit/>
          </a:bodyPr>
          <a:p>
            <a:r>
              <a:rPr lang="zh-CN" altLang="en-US" b="1">
                <a:latin typeface="华文楷体" panose="02010600040101010101" charset="-122"/>
                <a:ea typeface="华文楷体" panose="02010600040101010101" charset="-122"/>
                <a:cs typeface="华文楷体" panose="02010600040101010101" charset="-122"/>
              </a:rPr>
              <a:t>离线推理部分主要是使用 CNRT API 运行离线模型。</a:t>
            </a:r>
            <a:endParaRPr lang="zh-CN" altLang="en-US" b="1">
              <a:latin typeface="华文楷体" panose="02010600040101010101" charset="-122"/>
              <a:ea typeface="华文楷体" panose="02010600040101010101" charset="-122"/>
              <a:cs typeface="华文楷体" panose="02010600040101010101" charset="-122"/>
            </a:endParaRPr>
          </a:p>
          <a:p>
            <a:r>
              <a:rPr lang="zh-CN" altLang="en-US" b="1">
                <a:latin typeface="华文楷体" panose="02010600040101010101" charset="-122"/>
                <a:ea typeface="华文楷体" panose="02010600040101010101" charset="-122"/>
                <a:cs typeface="华文楷体" panose="02010600040101010101" charset="-122"/>
              </a:rPr>
              <a:t>第一步将磁盘上的离线模型文件载入并抽取出 CNRT Function。</a:t>
            </a:r>
            <a:endParaRPr lang="zh-CN" altLang="en-US" b="1">
              <a:latin typeface="华文楷体" panose="02010600040101010101" charset="-122"/>
              <a:ea typeface="华文楷体" panose="02010600040101010101" charset="-122"/>
              <a:cs typeface="华文楷体" panose="02010600040101010101" charset="-122"/>
            </a:endParaRPr>
          </a:p>
          <a:p>
            <a:r>
              <a:rPr lang="zh-CN" altLang="en-US" b="1">
                <a:latin typeface="华文楷体" panose="02010600040101010101" charset="-122"/>
                <a:ea typeface="华文楷体" panose="02010600040101010101" charset="-122"/>
                <a:cs typeface="华文楷体" panose="02010600040101010101" charset="-122"/>
              </a:rPr>
              <a:t>第二步要准备 Host 与 Device 的输入输出内存空间和数据。</a:t>
            </a:r>
            <a:endParaRPr lang="zh-CN" altLang="en-US" b="1">
              <a:latin typeface="华文楷体" panose="02010600040101010101" charset="-122"/>
              <a:ea typeface="华文楷体" panose="02010600040101010101" charset="-122"/>
              <a:cs typeface="华文楷体" panose="02010600040101010101" charset="-122"/>
            </a:endParaRPr>
          </a:p>
          <a:p>
            <a:r>
              <a:rPr lang="zh-CN" altLang="en-US" b="1">
                <a:latin typeface="华文楷体" panose="02010600040101010101" charset="-122"/>
                <a:ea typeface="华文楷体" panose="02010600040101010101" charset="-122"/>
                <a:cs typeface="华文楷体" panose="02010600040101010101" charset="-122"/>
              </a:rPr>
              <a:t>第三步主要和 DLP 设备本身相关。</a:t>
            </a:r>
            <a:endParaRPr lang="zh-CN" altLang="en-US" b="1">
              <a:latin typeface="华文楷体" panose="02010600040101010101" charset="-122"/>
              <a:ea typeface="华文楷体" panose="02010600040101010101" charset="-122"/>
              <a:cs typeface="华文楷体" panose="02010600040101010101" charset="-122"/>
            </a:endParaRPr>
          </a:p>
          <a:p>
            <a:r>
              <a:rPr lang="zh-CN" altLang="en-US" b="1">
                <a:latin typeface="华文楷体" panose="02010600040101010101" charset="-122"/>
                <a:ea typeface="华文楷体" panose="02010600040101010101" charset="-122"/>
                <a:cs typeface="华文楷体" panose="02010600040101010101" charset="-122"/>
              </a:rPr>
              <a:t>最后一步将上面申请的所有内存和资源释放。</a:t>
            </a:r>
            <a:endParaRPr lang="zh-CN" altLang="en-US" b="1">
              <a:latin typeface="华文楷体" panose="02010600040101010101" charset="-122"/>
              <a:ea typeface="华文楷体" panose="02010600040101010101" charset="-122"/>
              <a:cs typeface="华文楷体" panose="02010600040101010101" charset="-122"/>
            </a:endParaRPr>
          </a:p>
        </p:txBody>
      </p:sp>
      <p:pic>
        <p:nvPicPr>
          <p:cNvPr id="6" name="图片 5"/>
          <p:cNvPicPr>
            <a:picLocks noChangeAspect="1"/>
          </p:cNvPicPr>
          <p:nvPr>
            <p:custDataLst>
              <p:tags r:id="rId2"/>
            </p:custDataLst>
          </p:nvPr>
        </p:nvPicPr>
        <p:blipFill>
          <a:blip r:embed="rId3"/>
          <a:stretch>
            <a:fillRect/>
          </a:stretch>
        </p:blipFill>
        <p:spPr>
          <a:xfrm>
            <a:off x="1190625" y="3155950"/>
            <a:ext cx="4609465" cy="3292475"/>
          </a:xfrm>
          <a:prstGeom prst="rect">
            <a:avLst/>
          </a:prstGeom>
        </p:spPr>
      </p:pic>
      <p:pic>
        <p:nvPicPr>
          <p:cNvPr id="2" name="图片 1"/>
          <p:cNvPicPr>
            <a:picLocks noChangeAspect="1"/>
          </p:cNvPicPr>
          <p:nvPr>
            <p:custDataLst>
              <p:tags r:id="rId4"/>
            </p:custDataLst>
          </p:nvPr>
        </p:nvPicPr>
        <p:blipFill>
          <a:blip r:embed="rId5"/>
          <a:stretch>
            <a:fillRect/>
          </a:stretch>
        </p:blipFill>
        <p:spPr>
          <a:xfrm>
            <a:off x="6948170" y="1303655"/>
            <a:ext cx="4716145" cy="463994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矩形 35"/>
          <p:cNvSpPr/>
          <p:nvPr/>
        </p:nvSpPr>
        <p:spPr>
          <a:xfrm>
            <a:off x="364490" y="238760"/>
            <a:ext cx="3159760" cy="417195"/>
          </a:xfrm>
          <a:prstGeom prst="rect">
            <a:avLst/>
          </a:prstGeom>
          <a:solidFill>
            <a:srgbClr val="FBFBFB"/>
          </a:solidFill>
          <a:ln>
            <a:noFill/>
          </a:ln>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sp>
        <p:nvSpPr>
          <p:cNvPr id="37" name="文本框 36"/>
          <p:cNvSpPr txBox="1"/>
          <p:nvPr/>
        </p:nvSpPr>
        <p:spPr>
          <a:xfrm>
            <a:off x="422910" y="133985"/>
            <a:ext cx="5534025" cy="521970"/>
          </a:xfrm>
          <a:prstGeom prst="rect">
            <a:avLst/>
          </a:prstGeom>
          <a:noFill/>
        </p:spPr>
        <p:txBody>
          <a:bodyPr wrap="square" rtlCol="0">
            <a:spAutoFit/>
          </a:bodyPr>
          <a:p>
            <a:r>
              <a:rPr lang="zh-CN" altLang="en-US" sz="2800" b="1">
                <a:latin typeface="华文楷体" panose="02010600040101010101" charset="-122"/>
                <a:ea typeface="华文楷体" panose="02010600040101010101" charset="-122"/>
                <a:cs typeface="华文楷体" panose="02010600040101010101" charset="-122"/>
              </a:rPr>
              <a:t>智能编程语言算子开发与集成实验</a:t>
            </a:r>
            <a:endParaRPr lang="zh-CN" altLang="en-US" sz="2800" b="1">
              <a:latin typeface="华文楷体" panose="02010600040101010101" charset="-122"/>
              <a:ea typeface="华文楷体" panose="02010600040101010101" charset="-122"/>
              <a:cs typeface="华文楷体" panose="02010600040101010101" charset="-122"/>
            </a:endParaRPr>
          </a:p>
        </p:txBody>
      </p:sp>
      <p:sp>
        <p:nvSpPr>
          <p:cNvPr id="38" name="文本框 37"/>
          <p:cNvSpPr txBox="1"/>
          <p:nvPr>
            <p:custDataLst>
              <p:tags r:id="rId1"/>
            </p:custDataLst>
          </p:nvPr>
        </p:nvSpPr>
        <p:spPr>
          <a:xfrm>
            <a:off x="102235" y="843280"/>
            <a:ext cx="5377815" cy="460375"/>
          </a:xfrm>
          <a:prstGeom prst="rect">
            <a:avLst/>
          </a:prstGeom>
          <a:noFill/>
        </p:spPr>
        <p:txBody>
          <a:bodyPr wrap="square" rtlCol="0">
            <a:spAutoFit/>
          </a:bodyPr>
          <a:p>
            <a:pPr algn="l">
              <a:buClrTx/>
              <a:buSzTx/>
              <a:buFontTx/>
            </a:pPr>
            <a:r>
              <a:rPr lang="zh-CN" altLang="en-US" sz="2400" b="1">
                <a:latin typeface="华文楷体" panose="02010600040101010101" charset="-122"/>
                <a:ea typeface="华文楷体" panose="02010600040101010101" charset="-122"/>
                <a:cs typeface="华文楷体" panose="02010600040101010101" charset="-122"/>
              </a:rPr>
              <a:t>运行截图：</a:t>
            </a:r>
            <a:endParaRPr lang="zh-CN" altLang="en-US" sz="2400" b="1">
              <a:latin typeface="华文楷体" panose="02010600040101010101" charset="-122"/>
              <a:ea typeface="华文楷体" panose="02010600040101010101" charset="-122"/>
              <a:cs typeface="华文楷体" panose="02010600040101010101" charset="-122"/>
            </a:endParaRPr>
          </a:p>
        </p:txBody>
      </p:sp>
      <p:pic>
        <p:nvPicPr>
          <p:cNvPr id="3" name="图片 2"/>
          <p:cNvPicPr>
            <a:picLocks noChangeAspect="1"/>
          </p:cNvPicPr>
          <p:nvPr>
            <p:custDataLst>
              <p:tags r:id="rId2"/>
            </p:custDataLst>
          </p:nvPr>
        </p:nvPicPr>
        <p:blipFill>
          <a:blip r:embed="rId3"/>
          <a:stretch>
            <a:fillRect/>
          </a:stretch>
        </p:blipFill>
        <p:spPr>
          <a:xfrm>
            <a:off x="1384300" y="1423035"/>
            <a:ext cx="4095750" cy="4536440"/>
          </a:xfrm>
          <a:prstGeom prst="rect">
            <a:avLst/>
          </a:prstGeom>
        </p:spPr>
      </p:pic>
      <p:pic>
        <p:nvPicPr>
          <p:cNvPr id="4" name="图片 3"/>
          <p:cNvPicPr>
            <a:picLocks noChangeAspect="1"/>
          </p:cNvPicPr>
          <p:nvPr>
            <p:custDataLst>
              <p:tags r:id="rId4"/>
            </p:custDataLst>
          </p:nvPr>
        </p:nvPicPr>
        <p:blipFill>
          <a:blip r:embed="rId5"/>
          <a:stretch>
            <a:fillRect/>
          </a:stretch>
        </p:blipFill>
        <p:spPr>
          <a:xfrm>
            <a:off x="6929755" y="1423035"/>
            <a:ext cx="4307205" cy="4536440"/>
          </a:xfrm>
          <a:prstGeom prst="rect">
            <a:avLst/>
          </a:prstGeom>
        </p:spPr>
      </p:pic>
    </p:spTree>
  </p:cSld>
  <p:clrMapOvr>
    <a:masterClrMapping/>
  </p:clrMapOvr>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6.xml><?xml version="1.0" encoding="utf-8"?>
<p:tagLst xmlns:p="http://schemas.openxmlformats.org/presentationml/2006/main">
  <p:tag name="KSO_WM_BEAUTIFY_FLAG" val=""/>
</p:tagLst>
</file>

<file path=ppt/tags/tag17.xml><?xml version="1.0" encoding="utf-8"?>
<p:tagLst xmlns:p="http://schemas.openxmlformats.org/presentationml/2006/main">
  <p:tag name="KSO_WM_BEAUTIFY_FLAG" val=""/>
</p:tagLst>
</file>

<file path=ppt/tags/tag18.xml><?xml version="1.0" encoding="utf-8"?>
<p:tagLst xmlns:p="http://schemas.openxmlformats.org/presentationml/2006/main">
  <p:tag name="KSO_WM_BEAUTIFY_FLAG" val=""/>
</p:tagLst>
</file>

<file path=ppt/tags/tag19.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20.xml><?xml version="1.0" encoding="utf-8"?>
<p:tagLst xmlns:p="http://schemas.openxmlformats.org/presentationml/2006/main">
  <p:tag name="KSO_WM_BEAUTIFY_FLAG" val=""/>
</p:tagLst>
</file>

<file path=ppt/tags/tag21.xml><?xml version="1.0" encoding="utf-8"?>
<p:tagLst xmlns:p="http://schemas.openxmlformats.org/presentationml/2006/main">
  <p:tag name="KSO_WM_BEAUTIFY_FLAG" val=""/>
</p:tagLst>
</file>

<file path=ppt/tags/tag22.xml><?xml version="1.0" encoding="utf-8"?>
<p:tagLst xmlns:p="http://schemas.openxmlformats.org/presentationml/2006/main">
  <p:tag name="KSO_WM_BEAUTIFY_FLAG" val=""/>
</p:tagLst>
</file>

<file path=ppt/tags/tag23.xml><?xml version="1.0" encoding="utf-8"?>
<p:tagLst xmlns:p="http://schemas.openxmlformats.org/presentationml/2006/main">
  <p:tag name="KSO_WM_BEAUTIFY_FLAG" val=""/>
</p:tagLst>
</file>

<file path=ppt/tags/tag24.xml><?xml version="1.0" encoding="utf-8"?>
<p:tagLst xmlns:p="http://schemas.openxmlformats.org/presentationml/2006/main">
  <p:tag name="KSO_WM_BEAUTIFY_FLAG" val=""/>
</p:tagLst>
</file>

<file path=ppt/tags/tag25.xml><?xml version="1.0" encoding="utf-8"?>
<p:tagLst xmlns:p="http://schemas.openxmlformats.org/presentationml/2006/main">
  <p:tag name="KSO_WM_BEAUTIFY_FLAG" val=""/>
</p:tagLst>
</file>

<file path=ppt/tags/tag26.xml><?xml version="1.0" encoding="utf-8"?>
<p:tagLst xmlns:p="http://schemas.openxmlformats.org/presentationml/2006/main">
  <p:tag name="KSO_WM_BEAUTIFY_FLAG" val=""/>
</p:tagLst>
</file>

<file path=ppt/tags/tag27.xml><?xml version="1.0" encoding="utf-8"?>
<p:tagLst xmlns:p="http://schemas.openxmlformats.org/presentationml/2006/main">
  <p:tag name="KSO_WM_BEAUTIFY_FLAG" val=""/>
</p:tagLst>
</file>

<file path=ppt/tags/tag28.xml><?xml version="1.0" encoding="utf-8"?>
<p:tagLst xmlns:p="http://schemas.openxmlformats.org/presentationml/2006/main">
  <p:tag name="KSO_WM_BEAUTIFY_FLAG" val=""/>
</p:tagLst>
</file>

<file path=ppt/tags/tag29.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30.xml><?xml version="1.0" encoding="utf-8"?>
<p:tagLst xmlns:p="http://schemas.openxmlformats.org/presentationml/2006/main">
  <p:tag name="KSO_WM_BEAUTIFY_FLAG" val=""/>
</p:tagLst>
</file>

<file path=ppt/tags/tag31.xml><?xml version="1.0" encoding="utf-8"?>
<p:tagLst xmlns:p="http://schemas.openxmlformats.org/presentationml/2006/main">
  <p:tag name="KSO_WM_BEAUTIFY_FLAG" val=""/>
</p:tagLst>
</file>

<file path=ppt/tags/tag32.xml><?xml version="1.0" encoding="utf-8"?>
<p:tagLst xmlns:p="http://schemas.openxmlformats.org/presentationml/2006/main">
  <p:tag name="KSO_WM_BEAUTIFY_FLAG" val=""/>
</p:tagLst>
</file>

<file path=ppt/tags/tag33.xml><?xml version="1.0" encoding="utf-8"?>
<p:tagLst xmlns:p="http://schemas.openxmlformats.org/presentationml/2006/main">
  <p:tag name="KSO_WM_BEAUTIFY_FLAG" val=""/>
</p:tagLst>
</file>

<file path=ppt/tags/tag34.xml><?xml version="1.0" encoding="utf-8"?>
<p:tagLst xmlns:p="http://schemas.openxmlformats.org/presentationml/2006/main">
  <p:tag name="KSO_WM_BEAUTIFY_FLAG" val=""/>
</p:tagLst>
</file>

<file path=ppt/tags/tag35.xml><?xml version="1.0" encoding="utf-8"?>
<p:tagLst xmlns:p="http://schemas.openxmlformats.org/presentationml/2006/main">
  <p:tag name="KSO_WM_BEAUTIFY_FLAG" val=""/>
</p:tagLst>
</file>

<file path=ppt/tags/tag36.xml><?xml version="1.0" encoding="utf-8"?>
<p:tagLst xmlns:p="http://schemas.openxmlformats.org/presentationml/2006/main">
  <p:tag name="KSO_WM_BEAUTIFY_FLAG" val=""/>
</p:tagLst>
</file>

<file path=ppt/tags/tag37.xml><?xml version="1.0" encoding="utf-8"?>
<p:tagLst xmlns:p="http://schemas.openxmlformats.org/presentationml/2006/main">
  <p:tag name="KSO_WM_BEAUTIFY_FLAG" val=""/>
</p:tagLst>
</file>

<file path=ppt/tags/tag38.xml><?xml version="1.0" encoding="utf-8"?>
<p:tagLst xmlns:p="http://schemas.openxmlformats.org/presentationml/2006/main">
  <p:tag name="KSO_WM_BEAUTIFY_FLAG" val=""/>
</p:tagLst>
</file>

<file path=ppt/tags/tag39.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40.xml><?xml version="1.0" encoding="utf-8"?>
<p:tagLst xmlns:p="http://schemas.openxmlformats.org/presentationml/2006/main">
  <p:tag name="KSO_WM_BEAUTIFY_FLAG" val=""/>
</p:tagLst>
</file>

<file path=ppt/tags/tag41.xml><?xml version="1.0" encoding="utf-8"?>
<p:tagLst xmlns:p="http://schemas.openxmlformats.org/presentationml/2006/main">
  <p:tag name="KSO_WM_BEAUTIFY_FLAG" val=""/>
</p:tagLst>
</file>

<file path=ppt/tags/tag42.xml><?xml version="1.0" encoding="utf-8"?>
<p:tagLst xmlns:p="http://schemas.openxmlformats.org/presentationml/2006/main">
  <p:tag name="KSO_WM_BEAUTIFY_FLAG" val=""/>
</p:tagLst>
</file>

<file path=ppt/tags/tag43.xml><?xml version="1.0" encoding="utf-8"?>
<p:tagLst xmlns:p="http://schemas.openxmlformats.org/presentationml/2006/main">
  <p:tag name="KSO_WM_BEAUTIFY_FLAG" val=""/>
</p:tagLst>
</file>

<file path=ppt/tags/tag44.xml><?xml version="1.0" encoding="utf-8"?>
<p:tagLst xmlns:p="http://schemas.openxmlformats.org/presentationml/2006/main">
  <p:tag name="KSO_WM_BEAUTIFY_FLAG" val=""/>
</p:tagLst>
</file>

<file path=ppt/tags/tag45.xml><?xml version="1.0" encoding="utf-8"?>
<p:tagLst xmlns:p="http://schemas.openxmlformats.org/presentationml/2006/main">
  <p:tag name="KSO_WM_BEAUTIFY_FLAG" val=""/>
</p:tagLst>
</file>

<file path=ppt/tags/tag46.xml><?xml version="1.0" encoding="utf-8"?>
<p:tagLst xmlns:p="http://schemas.openxmlformats.org/presentationml/2006/main">
  <p:tag name="KSO_WM_BEAUTIFY_FLAG" val=""/>
</p:tagLst>
</file>

<file path=ppt/tags/tag47.xml><?xml version="1.0" encoding="utf-8"?>
<p:tagLst xmlns:p="http://schemas.openxmlformats.org/presentationml/2006/main">
  <p:tag name="KSO_WM_BEAUTIFY_FLAG" val=""/>
</p:tagLst>
</file>

<file path=ppt/tags/tag48.xml><?xml version="1.0" encoding="utf-8"?>
<p:tagLst xmlns:p="http://schemas.openxmlformats.org/presentationml/2006/main">
  <p:tag name="KSO_WM_BEAUTIFY_FLAG" val=""/>
</p:tagLst>
</file>

<file path=ppt/tags/tag49.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50.xml><?xml version="1.0" encoding="utf-8"?>
<p:tagLst xmlns:p="http://schemas.openxmlformats.org/presentationml/2006/main">
  <p:tag name="KSO_WPP_MARK_KEY" val="96655857-411a-43ce-b745-726cb6457959"/>
  <p:tag name="COMMONDATA" val="eyJoZGlkIjoiMzFlYzc0OWYxMTJiNDMxMDQ0YjZlM2FlNjEwNjAwYjMifQ=="/>
</p:tagLst>
</file>

<file path=ppt/tags/tag6.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5329</Words>
  <Application>WPS 演示</Application>
  <PresentationFormat>宽屏</PresentationFormat>
  <Paragraphs>267</Paragraphs>
  <Slides>31</Slides>
  <Notes>5</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31</vt:i4>
      </vt:variant>
    </vt:vector>
  </HeadingPairs>
  <TitlesOfParts>
    <vt:vector size="44" baseType="lpstr">
      <vt:lpstr>Arial</vt:lpstr>
      <vt:lpstr>宋体</vt:lpstr>
      <vt:lpstr>Wingdings</vt:lpstr>
      <vt:lpstr>微软雅黑</vt:lpstr>
      <vt:lpstr>华文楷体</vt:lpstr>
      <vt:lpstr>等线</vt:lpstr>
      <vt:lpstr>Arial Unicode MS</vt:lpstr>
      <vt:lpstr>等线 Light</vt:lpstr>
      <vt:lpstr>-apple-system</vt:lpstr>
      <vt:lpstr>Segoe Print</vt:lpstr>
      <vt:lpstr>楷体</vt:lpstr>
      <vt:lpstr>Calibri</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yun814</dc:creator>
  <cp:lastModifiedBy>黑VS白</cp:lastModifiedBy>
  <cp:revision>132</cp:revision>
  <dcterms:created xsi:type="dcterms:W3CDTF">2017-04-10T09:26:00Z</dcterms:created>
  <dcterms:modified xsi:type="dcterms:W3CDTF">2023-07-12T02:39:36Z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2052-11.1.0.14309</vt:lpwstr>
  </property>
  <property fmtid="{D5CDD505-2E9C-101B-9397-08002B2CF9AE}" pid="3" name="ICV">
    <vt:lpwstr>DCF841AB80DF4ACC93D54247C659D909_12</vt:lpwstr>
  </property>
</Properties>
</file>